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306" r:id="rId2"/>
    <p:sldId id="303" r:id="rId3"/>
    <p:sldId id="272" r:id="rId4"/>
    <p:sldId id="286" r:id="rId5"/>
    <p:sldId id="287" r:id="rId6"/>
    <p:sldId id="288" r:id="rId7"/>
    <p:sldId id="289" r:id="rId8"/>
    <p:sldId id="290" r:id="rId9"/>
    <p:sldId id="304" r:id="rId10"/>
    <p:sldId id="292" r:id="rId11"/>
    <p:sldId id="293" r:id="rId12"/>
    <p:sldId id="294" r:id="rId13"/>
    <p:sldId id="295" r:id="rId14"/>
    <p:sldId id="297" r:id="rId15"/>
    <p:sldId id="300" r:id="rId16"/>
    <p:sldId id="296" r:id="rId17"/>
    <p:sldId id="299" r:id="rId18"/>
    <p:sldId id="301" r:id="rId19"/>
    <p:sldId id="302" r:id="rId20"/>
  </p:sldIdLst>
  <p:sldSz cx="9144000" cy="6858000" type="screen4x3"/>
  <p:notesSz cx="9926638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3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4365"/>
    <a:srgbClr val="58637F"/>
    <a:srgbClr val="49484E"/>
    <a:srgbClr val="BF9000"/>
    <a:srgbClr val="6D7B96"/>
    <a:srgbClr val="2E75B6"/>
    <a:srgbClr val="548235"/>
    <a:srgbClr val="7F7F7F"/>
    <a:srgbClr val="2E324C"/>
    <a:srgbClr val="474E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View">
  <p:normalViewPr>
    <p:restoredLeft sz="30163" autoAdjust="0"/>
    <p:restoredTop sz="68779" autoAdjust="0"/>
  </p:normalViewPr>
  <p:slideViewPr>
    <p:cSldViewPr snapToGrid="0">
      <p:cViewPr varScale="1">
        <p:scale>
          <a:sx n="80" d="100"/>
          <a:sy n="80" d="100"/>
        </p:scale>
        <p:origin x="1314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18" d="100"/>
          <a:sy n="118" d="100"/>
        </p:scale>
        <p:origin x="202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예산액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5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253-4CD5-A13E-D3C3C69F0A1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5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6253-4CD5-A13E-D3C3C69F0A1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5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6253-4CD5-A13E-D3C3C69F0A1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5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6253-4CD5-A13E-D3C3C69F0A1E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  <c:pt idx="3">
                  <c:v>2023</c:v>
                </c:pt>
              </c:numCache>
            </c:numRef>
          </c:cat>
          <c:val>
            <c:numRef>
              <c:f>Sheet1!$B$2:$B$5</c:f>
              <c:numCache>
                <c:formatCode>#,##0</c:formatCode>
                <c:ptCount val="4"/>
                <c:pt idx="0">
                  <c:v>3840</c:v>
                </c:pt>
                <c:pt idx="1">
                  <c:v>3840</c:v>
                </c:pt>
                <c:pt idx="2">
                  <c:v>22950</c:v>
                </c:pt>
                <c:pt idx="3">
                  <c:v>104880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6253-4CD5-A13E-D3C3C69F0A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79504928"/>
        <c:axId val="481407976"/>
      </c:lineChart>
      <c:catAx>
        <c:axId val="479504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81407976"/>
        <c:crosses val="autoZero"/>
        <c:auto val="1"/>
        <c:lblAlgn val="ctr"/>
        <c:lblOffset val="100"/>
        <c:noMultiLvlLbl val="0"/>
      </c:catAx>
      <c:valAx>
        <c:axId val="481407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795049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1697" y="2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04A1DE-ED57-4589-8505-4DDA7436382C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457412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1697" y="6457412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05C09E-EB20-4E2F-AA54-8EB3C333F34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78909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802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0FB374-8378-476F-961C-54836B325A93}" type="datetimeFigureOut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50900"/>
            <a:ext cx="3055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802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CA1C36-43ED-4659-866B-1FA6AC1F857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9011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95915" y="850900"/>
            <a:ext cx="8383349" cy="5363783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2145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06903" y="850900"/>
            <a:ext cx="8561373" cy="5201942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6426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38676" y="850900"/>
            <a:ext cx="8181048" cy="5137206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49102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41572" y="850900"/>
            <a:ext cx="8326704" cy="5347599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43092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09203" y="875176"/>
            <a:ext cx="8342889" cy="5088654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93786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98216" y="850900"/>
            <a:ext cx="8035759" cy="4700236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992665" y="5680609"/>
            <a:ext cx="7941310" cy="267357"/>
          </a:xfrm>
        </p:spPr>
        <p:txBody>
          <a:bodyPr/>
          <a:lstStyle/>
          <a:p>
            <a:r>
              <a:rPr lang="en-US" altLang="ko-KR" dirty="0" smtClean="0"/>
              <a:t>-</a:t>
            </a:r>
            <a:r>
              <a:rPr lang="en-US" altLang="ko-KR" baseline="0" dirty="0" smtClean="0"/>
              <a:t> </a:t>
            </a:r>
            <a:r>
              <a:rPr lang="en-US" altLang="ko-KR" dirty="0" smtClean="0"/>
              <a:t>2023</a:t>
            </a:r>
            <a:r>
              <a:rPr lang="ko-KR" altLang="en-US" dirty="0" smtClean="0"/>
              <a:t>년 양천구 지원 예상 대상 </a:t>
            </a:r>
            <a:r>
              <a:rPr lang="en-US" altLang="ko-KR" dirty="0" smtClean="0"/>
              <a:t>: </a:t>
            </a:r>
            <a:r>
              <a:rPr lang="en-US" altLang="ko-KR" dirty="0" smtClean="0"/>
              <a:t>91</a:t>
            </a:r>
            <a:r>
              <a:rPr lang="ko-KR" altLang="en-US" dirty="0" smtClean="0"/>
              <a:t>명</a:t>
            </a:r>
            <a:r>
              <a:rPr lang="en-US" altLang="ko-KR" dirty="0" smtClean="0"/>
              <a:t>(</a:t>
            </a:r>
            <a:r>
              <a:rPr lang="ko-KR" altLang="en-US" dirty="0" smtClean="0"/>
              <a:t>자치구별 장애인구수 반영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서울특별시 체육진흥과</a:t>
            </a:r>
            <a:r>
              <a:rPr lang="en-US" altLang="ko-KR" dirty="0" smtClean="0"/>
              <a:t>-25705, 2022. 9.</a:t>
            </a:r>
            <a:r>
              <a:rPr lang="en-US" altLang="ko-KR" baseline="0" dirty="0" smtClean="0"/>
              <a:t> 16.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74472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41572" y="850900"/>
            <a:ext cx="8172955" cy="4700236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992665" y="5672517"/>
            <a:ext cx="7941310" cy="275449"/>
          </a:xfrm>
        </p:spPr>
        <p:txBody>
          <a:bodyPr/>
          <a:lstStyle/>
          <a:p>
            <a:r>
              <a:rPr lang="en-US" altLang="ko-KR" dirty="0" smtClean="0"/>
              <a:t>-</a:t>
            </a:r>
            <a:r>
              <a:rPr lang="en-US" altLang="ko-KR" baseline="0" dirty="0" smtClean="0"/>
              <a:t> </a:t>
            </a:r>
            <a:r>
              <a:rPr lang="en-US" altLang="ko-KR" dirty="0" smtClean="0"/>
              <a:t>2022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7</a:t>
            </a:r>
            <a:r>
              <a:rPr lang="ko-KR" altLang="en-US" dirty="0" smtClean="0"/>
              <a:t>월 정산 </a:t>
            </a:r>
            <a:r>
              <a:rPr lang="ko-KR" altLang="en-US" dirty="0" err="1" smtClean="0"/>
              <a:t>집행률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위</a:t>
            </a:r>
            <a:r>
              <a:rPr lang="en-US" altLang="ko-KR" dirty="0" smtClean="0"/>
              <a:t>(</a:t>
            </a:r>
            <a:r>
              <a:rPr lang="ko-KR" altLang="en-US" dirty="0" smtClean="0"/>
              <a:t>서울특별시 체육진흥과</a:t>
            </a:r>
            <a:r>
              <a:rPr lang="en-US" altLang="ko-KR" dirty="0" smtClean="0"/>
              <a:t>-25263, 2022.</a:t>
            </a:r>
            <a:r>
              <a:rPr lang="en-US" altLang="ko-KR" baseline="0" dirty="0" smtClean="0"/>
              <a:t> 9. 2.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49121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71833" y="850900"/>
            <a:ext cx="8150192" cy="4757711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1171833" y="5712976"/>
            <a:ext cx="7941310" cy="639271"/>
          </a:xfrm>
        </p:spPr>
        <p:txBody>
          <a:bodyPr/>
          <a:lstStyle/>
          <a:p>
            <a:r>
              <a:rPr lang="en-US" altLang="ko-KR" dirty="0" smtClean="0"/>
              <a:t>- </a:t>
            </a:r>
            <a:r>
              <a:rPr lang="ko-KR" altLang="en-US" dirty="0" smtClean="0"/>
              <a:t>구 직영</a:t>
            </a:r>
            <a:endParaRPr lang="en-US" altLang="ko-KR" dirty="0" smtClean="0"/>
          </a:p>
          <a:p>
            <a:r>
              <a:rPr lang="en-US" altLang="ko-KR" dirty="0" smtClean="0"/>
              <a:t>- </a:t>
            </a:r>
            <a:r>
              <a:rPr lang="ko-KR" altLang="en-US" dirty="0" err="1" smtClean="0"/>
              <a:t>신목고</a:t>
            </a:r>
            <a:r>
              <a:rPr lang="ko-KR" altLang="en-US" dirty="0" smtClean="0"/>
              <a:t>   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화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파크골프</a:t>
            </a:r>
            <a:r>
              <a:rPr lang="en-US" altLang="ko-KR" dirty="0" smtClean="0"/>
              <a:t>), </a:t>
            </a:r>
            <a:r>
              <a:rPr lang="ko-KR" altLang="en-US" dirty="0" smtClean="0"/>
              <a:t>금</a:t>
            </a:r>
            <a:r>
              <a:rPr lang="en-US" altLang="ko-KR" dirty="0" smtClean="0"/>
              <a:t>(</a:t>
            </a:r>
            <a:r>
              <a:rPr lang="ko-KR" altLang="en-US" dirty="0" smtClean="0"/>
              <a:t>탁구</a:t>
            </a:r>
            <a:r>
              <a:rPr lang="en-US" altLang="ko-KR" dirty="0" smtClean="0"/>
              <a:t>), </a:t>
            </a:r>
            <a:r>
              <a:rPr lang="ko-KR" altLang="en-US" dirty="0" smtClean="0"/>
              <a:t>금옥여고</a:t>
            </a:r>
            <a:r>
              <a:rPr lang="en-US" altLang="ko-KR" baseline="0" dirty="0" smtClean="0"/>
              <a:t> </a:t>
            </a:r>
            <a:r>
              <a:rPr lang="en-US" altLang="ko-KR" baseline="0" dirty="0" smtClean="0"/>
              <a:t>: </a:t>
            </a:r>
            <a:r>
              <a:rPr lang="ko-KR" altLang="en-US" baseline="0" dirty="0" smtClean="0"/>
              <a:t>목</a:t>
            </a:r>
            <a:r>
              <a:rPr lang="en-US" altLang="ko-KR" baseline="0" dirty="0" smtClean="0"/>
              <a:t>(</a:t>
            </a:r>
            <a:r>
              <a:rPr lang="ko-KR" altLang="en-US" baseline="0" dirty="0" smtClean="0"/>
              <a:t>탁구</a:t>
            </a:r>
            <a:r>
              <a:rPr lang="en-US" altLang="ko-KR" baseline="0" dirty="0" smtClean="0"/>
              <a:t>), </a:t>
            </a:r>
            <a:r>
              <a:rPr lang="ko-KR" altLang="en-US" dirty="0"/>
              <a:t>신서고 </a:t>
            </a:r>
            <a:r>
              <a:rPr lang="en-US" altLang="ko-KR" dirty="0" smtClean="0"/>
              <a:t>: </a:t>
            </a:r>
            <a:r>
              <a:rPr lang="ko-KR" altLang="en-US" dirty="0"/>
              <a:t>화</a:t>
            </a:r>
            <a:r>
              <a:rPr lang="en-US" altLang="ko-KR" dirty="0"/>
              <a:t>(</a:t>
            </a:r>
            <a:r>
              <a:rPr lang="ko-KR" altLang="en-US" dirty="0"/>
              <a:t>탁구</a:t>
            </a:r>
            <a:r>
              <a:rPr lang="en-US" altLang="ko-KR" dirty="0" smtClean="0"/>
              <a:t>),</a:t>
            </a:r>
            <a:r>
              <a:rPr lang="en-US" altLang="ko-KR" dirty="0"/>
              <a:t> </a:t>
            </a:r>
            <a:r>
              <a:rPr lang="ko-KR" altLang="en-US" dirty="0" err="1" smtClean="0"/>
              <a:t>금융고</a:t>
            </a:r>
            <a:r>
              <a:rPr lang="ko-KR" altLang="en-US" dirty="0" smtClean="0"/>
              <a:t> </a:t>
            </a:r>
            <a:r>
              <a:rPr lang="en-US" altLang="ko-KR" dirty="0"/>
              <a:t>: </a:t>
            </a:r>
            <a:r>
              <a:rPr lang="ko-KR" altLang="en-US" dirty="0"/>
              <a:t>금</a:t>
            </a:r>
            <a:r>
              <a:rPr lang="en-US" altLang="ko-KR" dirty="0"/>
              <a:t>(</a:t>
            </a:r>
            <a:r>
              <a:rPr lang="ko-KR" altLang="en-US" dirty="0"/>
              <a:t>탁구</a:t>
            </a:r>
            <a:r>
              <a:rPr lang="en-US" altLang="ko-KR" dirty="0" smtClean="0"/>
              <a:t>)</a:t>
            </a:r>
            <a:endParaRPr lang="en-US" altLang="ko-KR" dirty="0" smtClean="0"/>
          </a:p>
          <a:p>
            <a:pPr marL="0" indent="0">
              <a:buFontTx/>
              <a:buNone/>
            </a:pPr>
            <a:r>
              <a:rPr lang="en-US" altLang="ko-KR" dirty="0" smtClean="0"/>
              <a:t>※ </a:t>
            </a:r>
            <a:r>
              <a:rPr lang="ko-KR" altLang="en-US" dirty="0" smtClean="0"/>
              <a:t>일정은 변경될 수 있음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5045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04007" y="850900"/>
            <a:ext cx="8326705" cy="5153390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4482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82032" y="623087"/>
            <a:ext cx="8164864" cy="473384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993809" y="5429756"/>
            <a:ext cx="7941310" cy="680051"/>
          </a:xfrm>
        </p:spPr>
        <p:txBody>
          <a:bodyPr/>
          <a:lstStyle/>
          <a:p>
            <a:r>
              <a:rPr lang="en-US" altLang="ko-KR" dirty="0" smtClean="0"/>
              <a:t>- </a:t>
            </a:r>
            <a:r>
              <a:rPr lang="ko-KR" altLang="en-US" dirty="0" smtClean="0"/>
              <a:t>구 직영</a:t>
            </a:r>
            <a:endParaRPr lang="en-US" altLang="ko-KR" dirty="0" smtClean="0"/>
          </a:p>
          <a:p>
            <a:r>
              <a:rPr lang="en-US" altLang="ko-KR" dirty="0" smtClean="0"/>
              <a:t>- 2022.4.25~5.23 </a:t>
            </a:r>
            <a:r>
              <a:rPr lang="ko-KR" altLang="en-US" dirty="0" smtClean="0"/>
              <a:t>진행</a:t>
            </a:r>
            <a:endParaRPr lang="en-US" altLang="ko-KR" dirty="0" smtClean="0"/>
          </a:p>
          <a:p>
            <a:r>
              <a:rPr lang="en-US" altLang="ko-KR" dirty="0" smtClean="0"/>
              <a:t>- </a:t>
            </a:r>
            <a:r>
              <a:rPr lang="ko-KR" altLang="en-US" dirty="0" smtClean="0"/>
              <a:t>인원 </a:t>
            </a:r>
            <a:r>
              <a:rPr lang="en-US" altLang="ko-KR" dirty="0" smtClean="0"/>
              <a:t>: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10</a:t>
            </a:r>
            <a:r>
              <a:rPr lang="ko-KR" altLang="en-US" baseline="0" dirty="0" smtClean="0"/>
              <a:t>명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비교육생이랑</a:t>
            </a:r>
            <a:r>
              <a:rPr lang="ko-KR" altLang="en-US" baseline="0" dirty="0" smtClean="0"/>
              <a:t> 협동하여 진행</a:t>
            </a:r>
            <a:endParaRPr lang="en-US" altLang="ko-KR" baseline="0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666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93019" y="850900"/>
            <a:ext cx="8229600" cy="5250495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62944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90124" y="850900"/>
            <a:ext cx="8043851" cy="4870169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992665" y="5785805"/>
            <a:ext cx="7941310" cy="162161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9706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92665" y="850900"/>
            <a:ext cx="8264623" cy="4538396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992665" y="5462124"/>
            <a:ext cx="7941310" cy="47743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-</a:t>
            </a:r>
            <a:r>
              <a:rPr lang="en-US" altLang="ko-KR" baseline="0" dirty="0" smtClean="0"/>
              <a:t> </a:t>
            </a:r>
            <a:r>
              <a:rPr lang="ko-KR" altLang="en-US" dirty="0" smtClean="0"/>
              <a:t>양천공원 진행 예정</a:t>
            </a:r>
            <a:endParaRPr lang="en-US" altLang="ko-KR" dirty="0" smtClean="0"/>
          </a:p>
          <a:p>
            <a:r>
              <a:rPr lang="en-US" altLang="ko-KR" dirty="0" smtClean="0"/>
              <a:t>-</a:t>
            </a:r>
            <a:r>
              <a:rPr lang="en-US" altLang="ko-KR" baseline="0" dirty="0" smtClean="0"/>
              <a:t> </a:t>
            </a:r>
            <a:r>
              <a:rPr lang="ko-KR" altLang="en-US" dirty="0" smtClean="0"/>
              <a:t>강사는 체육회 걷기협회에서 섭외할 예정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04472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25388" y="850900"/>
            <a:ext cx="8375256" cy="5331415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65760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92665" y="850900"/>
            <a:ext cx="8216071" cy="4619316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992665" y="5470216"/>
            <a:ext cx="7941310" cy="477750"/>
          </a:xfrm>
        </p:spPr>
        <p:txBody>
          <a:bodyPr/>
          <a:lstStyle/>
          <a:p>
            <a:r>
              <a:rPr lang="en-US" altLang="ko-KR" dirty="0" smtClean="0"/>
              <a:t>-</a:t>
            </a:r>
            <a:r>
              <a:rPr lang="en-US" altLang="ko-KR" baseline="0" dirty="0" smtClean="0"/>
              <a:t> </a:t>
            </a:r>
            <a:r>
              <a:rPr lang="ko-KR" altLang="en-US" dirty="0" smtClean="0"/>
              <a:t>소분류 기준으로 살펴보면 걷기 및 가벼운 달리기가 </a:t>
            </a:r>
            <a:r>
              <a:rPr lang="en-US" altLang="ko-KR" dirty="0" smtClean="0"/>
              <a:t>32,8%</a:t>
            </a:r>
            <a:r>
              <a:rPr lang="ko-KR" altLang="en-US" dirty="0" smtClean="0"/>
              <a:t>로 가장 높았으며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-</a:t>
            </a:r>
            <a:r>
              <a:rPr lang="en-US" altLang="ko-KR" baseline="0" dirty="0" smtClean="0"/>
              <a:t> </a:t>
            </a:r>
            <a:r>
              <a:rPr lang="ko-KR" altLang="en-US" dirty="0" smtClean="0"/>
              <a:t>그 다음 수영</a:t>
            </a:r>
            <a:r>
              <a:rPr lang="en-US" altLang="ko-KR" dirty="0" smtClean="0"/>
              <a:t>(15.3%),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등산</a:t>
            </a:r>
            <a:r>
              <a:rPr lang="en-US" altLang="ko-KR" baseline="0" dirty="0" smtClean="0"/>
              <a:t>(7.6%), </a:t>
            </a:r>
            <a:r>
              <a:rPr lang="ko-KR" altLang="en-US" baseline="0" dirty="0" smtClean="0"/>
              <a:t>자전거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사이클</a:t>
            </a:r>
            <a:r>
              <a:rPr lang="en-US" altLang="ko-KR" baseline="0" dirty="0" smtClean="0"/>
              <a:t>(6.0%) </a:t>
            </a:r>
            <a:r>
              <a:rPr lang="ko-KR" altLang="en-US" baseline="0" dirty="0" smtClean="0"/>
              <a:t>순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2180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068149" y="559587"/>
            <a:ext cx="8140587" cy="500773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1068148" y="5635567"/>
            <a:ext cx="8140587" cy="453154"/>
          </a:xfrm>
        </p:spPr>
        <p:txBody>
          <a:bodyPr>
            <a:normAutofit lnSpcReduction="10000"/>
          </a:bodyPr>
          <a:lstStyle/>
          <a:p>
            <a:pPr marL="171450" indent="-171450">
              <a:buFontTx/>
              <a:buChar char="-"/>
            </a:pPr>
            <a:r>
              <a:rPr lang="en-US" altLang="ko-KR" dirty="0" smtClean="0"/>
              <a:t>2020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: 4</a:t>
            </a:r>
            <a:r>
              <a:rPr lang="ko-KR" altLang="en-US" dirty="0" smtClean="0"/>
              <a:t>개소</a:t>
            </a:r>
            <a:r>
              <a:rPr lang="en-US" altLang="ko-KR" dirty="0" smtClean="0"/>
              <a:t>, 2021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: 8</a:t>
            </a:r>
            <a:r>
              <a:rPr lang="ko-KR" altLang="en-US" dirty="0" smtClean="0"/>
              <a:t>개소</a:t>
            </a:r>
            <a:endParaRPr lang="en-US" altLang="ko-KR" dirty="0"/>
          </a:p>
          <a:p>
            <a:pPr marL="171450" indent="-171450">
              <a:buFontTx/>
              <a:buChar char="-"/>
            </a:pPr>
            <a:r>
              <a:rPr lang="ko-KR" altLang="en-US" baseline="0" dirty="0" smtClean="0"/>
              <a:t>시설종목은 </a:t>
            </a:r>
            <a:r>
              <a:rPr lang="ko-KR" altLang="en-US" baseline="0" dirty="0" smtClean="0"/>
              <a:t>헬스</a:t>
            </a:r>
            <a:r>
              <a:rPr lang="en-US" altLang="ko-KR" baseline="0" dirty="0" smtClean="0"/>
              <a:t>,</a:t>
            </a:r>
            <a:r>
              <a:rPr lang="ko-KR" altLang="en-US" baseline="0" dirty="0" smtClean="0"/>
              <a:t>요가</a:t>
            </a:r>
            <a:r>
              <a:rPr lang="en-US" altLang="ko-KR" baseline="0" dirty="0" smtClean="0"/>
              <a:t>,</a:t>
            </a:r>
            <a:r>
              <a:rPr lang="ko-KR" altLang="en-US" baseline="0" dirty="0" smtClean="0"/>
              <a:t>수영 등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42401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92665" y="850900"/>
            <a:ext cx="7941310" cy="4732604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17</a:t>
            </a:fld>
            <a:endParaRPr lang="ko-KR" altLang="en-US"/>
          </a:p>
        </p:txBody>
      </p:sp>
      <p:sp>
        <p:nvSpPr>
          <p:cNvPr id="5" name="슬라이드 노트 개체 틀 2"/>
          <p:cNvSpPr>
            <a:spLocks noGrp="1"/>
          </p:cNvSpPr>
          <p:nvPr>
            <p:ph type="body" idx="3"/>
          </p:nvPr>
        </p:nvSpPr>
        <p:spPr>
          <a:xfrm>
            <a:off x="1068148" y="5721069"/>
            <a:ext cx="8140587" cy="367652"/>
          </a:xfrm>
        </p:spPr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r>
              <a:rPr lang="ko-KR" altLang="en-US" dirty="0" smtClean="0"/>
              <a:t>장애인스포츠강좌이용권 </a:t>
            </a:r>
            <a:r>
              <a:rPr lang="en-US" altLang="ko-KR" dirty="0" smtClean="0"/>
              <a:t>2022</a:t>
            </a:r>
            <a:r>
              <a:rPr lang="ko-KR" altLang="en-US" dirty="0" smtClean="0"/>
              <a:t>명 </a:t>
            </a:r>
            <a:r>
              <a:rPr lang="en-US" altLang="ko-KR" dirty="0" smtClean="0"/>
              <a:t>40</a:t>
            </a:r>
            <a:r>
              <a:rPr lang="ko-KR" altLang="en-US" dirty="0" smtClean="0"/>
              <a:t>명 선정</a:t>
            </a:r>
            <a:r>
              <a:rPr lang="en-US" altLang="ko-KR" dirty="0" smtClean="0"/>
              <a:t>, 2023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91</a:t>
            </a:r>
            <a:r>
              <a:rPr lang="ko-KR" altLang="en-US" dirty="0" smtClean="0"/>
              <a:t>명 예정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1669877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051965" y="850900"/>
            <a:ext cx="8116311" cy="455458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992665" y="5470216"/>
            <a:ext cx="7941310" cy="477750"/>
          </a:xfrm>
        </p:spPr>
        <p:txBody>
          <a:bodyPr/>
          <a:lstStyle/>
          <a:p>
            <a:r>
              <a:rPr lang="ko-KR" altLang="en-US" dirty="0" smtClean="0"/>
              <a:t>소분류 기준으로 살펴보면 걷기 및 가벼운 달리기가 </a:t>
            </a:r>
            <a:r>
              <a:rPr lang="en-US" altLang="ko-KR" dirty="0" smtClean="0"/>
              <a:t>32,8%</a:t>
            </a:r>
            <a:r>
              <a:rPr lang="ko-KR" altLang="en-US" dirty="0" smtClean="0"/>
              <a:t>로 가장 높았으며 </a:t>
            </a:r>
            <a:endParaRPr lang="en-US" altLang="ko-KR" dirty="0" smtClean="0"/>
          </a:p>
          <a:p>
            <a:r>
              <a:rPr lang="ko-KR" altLang="en-US" dirty="0" smtClean="0"/>
              <a:t>그 다음 수영</a:t>
            </a:r>
            <a:r>
              <a:rPr lang="en-US" altLang="ko-KR" dirty="0" smtClean="0"/>
              <a:t>(15.3%),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등산</a:t>
            </a:r>
            <a:r>
              <a:rPr lang="en-US" altLang="ko-KR" baseline="0" dirty="0" smtClean="0"/>
              <a:t>(7.6%), </a:t>
            </a:r>
            <a:r>
              <a:rPr lang="ko-KR" altLang="en-US" baseline="0" dirty="0" smtClean="0"/>
              <a:t>자전거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사이클</a:t>
            </a:r>
            <a:r>
              <a:rPr lang="en-US" altLang="ko-KR" baseline="0" dirty="0" smtClean="0"/>
              <a:t>(6.0%) </a:t>
            </a:r>
            <a:r>
              <a:rPr lang="ko-KR" altLang="en-US" baseline="0" dirty="0" smtClean="0"/>
              <a:t>순</a:t>
            </a: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70635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12099" y="850900"/>
            <a:ext cx="8601834" cy="5290955"/>
          </a:xfrm>
        </p:spPr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A1C36-43ED-4659-866B-1FA6AC1F857A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3911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62D3B-4BB0-4BF0-B1BE-8F7C4B59B35B}" type="datetime1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NH</a:t>
            </a:r>
            <a:r>
              <a:rPr lang="ko-KR" altLang="en-US" smtClean="0"/>
              <a:t>농협 노동교육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852560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70D61-F4D1-4FB9-B287-531DC0E12EAB}" type="datetime1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NH</a:t>
            </a:r>
            <a:r>
              <a:rPr lang="ko-KR" altLang="en-US" smtClean="0"/>
              <a:t>농협 노동교육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85336" y="6421665"/>
            <a:ext cx="2057400" cy="365125"/>
          </a:xfrm>
        </p:spPr>
        <p:txBody>
          <a:bodyPr/>
          <a:lstStyle/>
          <a:p>
            <a:fld id="{0213A184-67E8-40B5-A2FF-4C77723C277C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1" y="15699"/>
            <a:ext cx="9143999" cy="1013140"/>
            <a:chOff x="0" y="0"/>
            <a:chExt cx="9143999" cy="1013140"/>
          </a:xfrm>
        </p:grpSpPr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305F4D37-A963-44EF-B1AE-4A8542AC0383}"/>
                </a:ext>
              </a:extLst>
            </p:cNvPr>
            <p:cNvSpPr/>
            <p:nvPr/>
          </p:nvSpPr>
          <p:spPr>
            <a:xfrm>
              <a:off x="0" y="0"/>
              <a:ext cx="9143999" cy="1013140"/>
            </a:xfrm>
            <a:prstGeom prst="rect">
              <a:avLst/>
            </a:prstGeom>
            <a:solidFill>
              <a:srgbClr val="6D7B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3" name="사각형: 둥근 위쪽 모서리 86">
              <a:extLst>
                <a:ext uri="{FF2B5EF4-FFF2-40B4-BE49-F238E27FC236}">
                  <a16:creationId xmlns="" xmlns:a16="http://schemas.microsoft.com/office/drawing/2014/main" id="{C33C7A4B-3A6D-4C3E-91C3-163C6D3CEC60}"/>
                </a:ext>
              </a:extLst>
            </p:cNvPr>
            <p:cNvSpPr/>
            <p:nvPr/>
          </p:nvSpPr>
          <p:spPr>
            <a:xfrm>
              <a:off x="101264" y="66512"/>
              <a:ext cx="8941472" cy="889943"/>
            </a:xfrm>
            <a:prstGeom prst="round2SameRect">
              <a:avLst/>
            </a:prstGeom>
            <a:solidFill>
              <a:srgbClr val="343A5A">
                <a:alpha val="38039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4" name="사각형: 둥근 위쪽 모서리 87">
              <a:extLst>
                <a:ext uri="{FF2B5EF4-FFF2-40B4-BE49-F238E27FC236}">
                  <a16:creationId xmlns="" xmlns:a16="http://schemas.microsoft.com/office/drawing/2014/main" id="{9B8A5B22-6242-4846-B01F-F4C011717F8C}"/>
                </a:ext>
              </a:extLst>
            </p:cNvPr>
            <p:cNvSpPr/>
            <p:nvPr/>
          </p:nvSpPr>
          <p:spPr>
            <a:xfrm>
              <a:off x="101264" y="123197"/>
              <a:ext cx="8941472" cy="889943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="" xmlns:a16="http://schemas.microsoft.com/office/drawing/2014/main" id="{B44BB5B0-792B-4743-BBE7-F936A7D15EE5}"/>
                </a:ext>
              </a:extLst>
            </p:cNvPr>
            <p:cNvSpPr/>
            <p:nvPr/>
          </p:nvSpPr>
          <p:spPr>
            <a:xfrm>
              <a:off x="0" y="485069"/>
              <a:ext cx="9143999" cy="528071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="" xmlns:a16="http://schemas.microsoft.com/office/drawing/2014/main" id="{85087C0A-62FF-4912-AF13-F98DDE4E9D83}"/>
                </a:ext>
              </a:extLst>
            </p:cNvPr>
            <p:cNvSpPr/>
            <p:nvPr/>
          </p:nvSpPr>
          <p:spPr>
            <a:xfrm>
              <a:off x="2193990" y="327536"/>
              <a:ext cx="184731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spcBef>
                  <a:spcPts val="600"/>
                </a:spcBef>
                <a:tabLst>
                  <a:tab pos="92075" algn="l"/>
                </a:tabLst>
                <a:defRPr/>
              </a:pPr>
              <a:endPara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2038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7" name="자유형: 도형 90">
              <a:extLst>
                <a:ext uri="{FF2B5EF4-FFF2-40B4-BE49-F238E27FC236}">
                  <a16:creationId xmlns="" xmlns:a16="http://schemas.microsoft.com/office/drawing/2014/main" id="{44892E55-4043-4129-A2BB-7ADD544D47BE}"/>
                </a:ext>
              </a:extLst>
            </p:cNvPr>
            <p:cNvSpPr/>
            <p:nvPr/>
          </p:nvSpPr>
          <p:spPr>
            <a:xfrm>
              <a:off x="7623515" y="123197"/>
              <a:ext cx="1384635" cy="855519"/>
            </a:xfrm>
            <a:custGeom>
              <a:avLst/>
              <a:gdLst>
                <a:gd name="connsiteX0" fmla="*/ 299603 w 1384635"/>
                <a:gd name="connsiteY0" fmla="*/ 0 h 855519"/>
                <a:gd name="connsiteX1" fmla="*/ 1236308 w 1384635"/>
                <a:gd name="connsiteY1" fmla="*/ 0 h 855519"/>
                <a:gd name="connsiteX2" fmla="*/ 1384635 w 1384635"/>
                <a:gd name="connsiteY2" fmla="*/ 148327 h 855519"/>
                <a:gd name="connsiteX3" fmla="*/ 1384635 w 1384635"/>
                <a:gd name="connsiteY3" fmla="*/ 452355 h 855519"/>
                <a:gd name="connsiteX4" fmla="*/ 1243447 w 1384635"/>
                <a:gd name="connsiteY4" fmla="*/ 855519 h 855519"/>
                <a:gd name="connsiteX5" fmla="*/ 0 w 1384635"/>
                <a:gd name="connsiteY5" fmla="*/ 855519 h 855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84635" h="855519">
                  <a:moveTo>
                    <a:pt x="299603" y="0"/>
                  </a:moveTo>
                  <a:lnTo>
                    <a:pt x="1236308" y="0"/>
                  </a:lnTo>
                  <a:cubicBezTo>
                    <a:pt x="1318227" y="0"/>
                    <a:pt x="1384635" y="66408"/>
                    <a:pt x="1384635" y="148327"/>
                  </a:cubicBezTo>
                  <a:lnTo>
                    <a:pt x="1384635" y="452355"/>
                  </a:lnTo>
                  <a:lnTo>
                    <a:pt x="1243447" y="855519"/>
                  </a:lnTo>
                  <a:lnTo>
                    <a:pt x="0" y="855519"/>
                  </a:lnTo>
                  <a:close/>
                </a:path>
              </a:pathLst>
            </a:custGeom>
            <a:gradFill flip="none" rotWithShape="1">
              <a:gsLst>
                <a:gs pos="10000">
                  <a:schemeClr val="bg1"/>
                </a:gs>
                <a:gs pos="48000">
                  <a:srgbClr val="58637A"/>
                </a:gs>
              </a:gsLst>
              <a:lin ang="162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8" name="자유형: 도형 93">
              <a:extLst>
                <a:ext uri="{FF2B5EF4-FFF2-40B4-BE49-F238E27FC236}">
                  <a16:creationId xmlns="" xmlns:a16="http://schemas.microsoft.com/office/drawing/2014/main" id="{C2E30BCD-0CE4-4219-9688-1FFDC57A77E1}"/>
                </a:ext>
              </a:extLst>
            </p:cNvPr>
            <p:cNvSpPr/>
            <p:nvPr/>
          </p:nvSpPr>
          <p:spPr>
            <a:xfrm>
              <a:off x="6965681" y="110840"/>
              <a:ext cx="2086764" cy="855519"/>
            </a:xfrm>
            <a:custGeom>
              <a:avLst/>
              <a:gdLst>
                <a:gd name="connsiteX0" fmla="*/ 299603 w 1384635"/>
                <a:gd name="connsiteY0" fmla="*/ 0 h 855519"/>
                <a:gd name="connsiteX1" fmla="*/ 1236308 w 1384635"/>
                <a:gd name="connsiteY1" fmla="*/ 0 h 855519"/>
                <a:gd name="connsiteX2" fmla="*/ 1384635 w 1384635"/>
                <a:gd name="connsiteY2" fmla="*/ 148327 h 855519"/>
                <a:gd name="connsiteX3" fmla="*/ 1384635 w 1384635"/>
                <a:gd name="connsiteY3" fmla="*/ 452355 h 855519"/>
                <a:gd name="connsiteX4" fmla="*/ 1243447 w 1384635"/>
                <a:gd name="connsiteY4" fmla="*/ 855519 h 855519"/>
                <a:gd name="connsiteX5" fmla="*/ 0 w 1384635"/>
                <a:gd name="connsiteY5" fmla="*/ 855519 h 855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84635" h="855519">
                  <a:moveTo>
                    <a:pt x="299603" y="0"/>
                  </a:moveTo>
                  <a:lnTo>
                    <a:pt x="1236308" y="0"/>
                  </a:lnTo>
                  <a:cubicBezTo>
                    <a:pt x="1318227" y="0"/>
                    <a:pt x="1384635" y="66408"/>
                    <a:pt x="1384635" y="148327"/>
                  </a:cubicBezTo>
                  <a:lnTo>
                    <a:pt x="1384635" y="452355"/>
                  </a:lnTo>
                  <a:lnTo>
                    <a:pt x="1243447" y="855519"/>
                  </a:lnTo>
                  <a:lnTo>
                    <a:pt x="0" y="85551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93000">
                  <a:srgbClr val="9FA8BB"/>
                </a:gs>
              </a:gsLst>
              <a:lin ang="162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2079" y="234916"/>
            <a:ext cx="6492878" cy="671320"/>
          </a:xfrm>
          <a:solidFill>
            <a:srgbClr val="58637F"/>
          </a:solidFill>
          <a:effectLst/>
        </p:spPr>
        <p:txBody>
          <a:bodyPr>
            <a:normAutofit/>
          </a:bodyPr>
          <a:lstStyle>
            <a:lvl1pPr>
              <a:defRPr lang="en-US" sz="30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038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algn="ctr"/>
            <a:r>
              <a:rPr lang="ko-KR" altLang="en-US" sz="32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양천구 장애인 생활체육 발전 방향</a:t>
            </a:r>
            <a:endParaRPr lang="ko-KR" altLang="ko-KR" sz="32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961" y="233693"/>
            <a:ext cx="1812911" cy="5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29688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6DD59-0D06-4E38-9B60-99EFBBFF4962}" type="datetime1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NH</a:t>
            </a:r>
            <a:r>
              <a:rPr lang="ko-KR" altLang="en-US" smtClean="0"/>
              <a:t>농협 노동교육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그룹 6"/>
          <p:cNvGrpSpPr/>
          <p:nvPr userDrawn="1"/>
        </p:nvGrpSpPr>
        <p:grpSpPr>
          <a:xfrm>
            <a:off x="1" y="15699"/>
            <a:ext cx="9143999" cy="1013140"/>
            <a:chOff x="0" y="0"/>
            <a:chExt cx="9143999" cy="1013140"/>
          </a:xfrm>
        </p:grpSpPr>
        <p:sp>
          <p:nvSpPr>
            <p:cNvPr id="8" name="직사각형 7">
              <a:extLst>
                <a:ext uri="{FF2B5EF4-FFF2-40B4-BE49-F238E27FC236}">
                  <a16:creationId xmlns="" xmlns:a16="http://schemas.microsoft.com/office/drawing/2014/main" id="{305F4D37-A963-44EF-B1AE-4A8542AC0383}"/>
                </a:ext>
              </a:extLst>
            </p:cNvPr>
            <p:cNvSpPr/>
            <p:nvPr/>
          </p:nvSpPr>
          <p:spPr>
            <a:xfrm>
              <a:off x="0" y="0"/>
              <a:ext cx="9143999" cy="1013140"/>
            </a:xfrm>
            <a:prstGeom prst="rect">
              <a:avLst/>
            </a:prstGeom>
            <a:solidFill>
              <a:srgbClr val="6D7B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" name="사각형: 둥근 위쪽 모서리 86">
              <a:extLst>
                <a:ext uri="{FF2B5EF4-FFF2-40B4-BE49-F238E27FC236}">
                  <a16:creationId xmlns="" xmlns:a16="http://schemas.microsoft.com/office/drawing/2014/main" id="{C33C7A4B-3A6D-4C3E-91C3-163C6D3CEC60}"/>
                </a:ext>
              </a:extLst>
            </p:cNvPr>
            <p:cNvSpPr/>
            <p:nvPr/>
          </p:nvSpPr>
          <p:spPr>
            <a:xfrm>
              <a:off x="101264" y="66512"/>
              <a:ext cx="8941472" cy="889943"/>
            </a:xfrm>
            <a:prstGeom prst="round2SameRect">
              <a:avLst/>
            </a:prstGeom>
            <a:solidFill>
              <a:srgbClr val="343A5A">
                <a:alpha val="38039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" name="사각형: 둥근 위쪽 모서리 87">
              <a:extLst>
                <a:ext uri="{FF2B5EF4-FFF2-40B4-BE49-F238E27FC236}">
                  <a16:creationId xmlns="" xmlns:a16="http://schemas.microsoft.com/office/drawing/2014/main" id="{9B8A5B22-6242-4846-B01F-F4C011717F8C}"/>
                </a:ext>
              </a:extLst>
            </p:cNvPr>
            <p:cNvSpPr/>
            <p:nvPr/>
          </p:nvSpPr>
          <p:spPr>
            <a:xfrm>
              <a:off x="101264" y="123197"/>
              <a:ext cx="8941472" cy="889943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B44BB5B0-792B-4743-BBE7-F936A7D15EE5}"/>
                </a:ext>
              </a:extLst>
            </p:cNvPr>
            <p:cNvSpPr/>
            <p:nvPr/>
          </p:nvSpPr>
          <p:spPr>
            <a:xfrm>
              <a:off x="0" y="485069"/>
              <a:ext cx="9143999" cy="528071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85087C0A-62FF-4912-AF13-F98DDE4E9D83}"/>
                </a:ext>
              </a:extLst>
            </p:cNvPr>
            <p:cNvSpPr/>
            <p:nvPr/>
          </p:nvSpPr>
          <p:spPr>
            <a:xfrm>
              <a:off x="2193990" y="327536"/>
              <a:ext cx="184731" cy="5539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defTabSz="914400">
                <a:spcBef>
                  <a:spcPts val="600"/>
                </a:spcBef>
                <a:tabLst>
                  <a:tab pos="92075" algn="l"/>
                </a:tabLst>
                <a:defRPr/>
              </a:pPr>
              <a:endParaRPr lang="ko-KR" altLang="en-US" sz="3000" kern="0" spc="-10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2038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" name="자유형: 도형 90">
              <a:extLst>
                <a:ext uri="{FF2B5EF4-FFF2-40B4-BE49-F238E27FC236}">
                  <a16:creationId xmlns="" xmlns:a16="http://schemas.microsoft.com/office/drawing/2014/main" id="{44892E55-4043-4129-A2BB-7ADD544D47BE}"/>
                </a:ext>
              </a:extLst>
            </p:cNvPr>
            <p:cNvSpPr/>
            <p:nvPr/>
          </p:nvSpPr>
          <p:spPr>
            <a:xfrm>
              <a:off x="7623515" y="123197"/>
              <a:ext cx="1384635" cy="855519"/>
            </a:xfrm>
            <a:custGeom>
              <a:avLst/>
              <a:gdLst>
                <a:gd name="connsiteX0" fmla="*/ 299603 w 1384635"/>
                <a:gd name="connsiteY0" fmla="*/ 0 h 855519"/>
                <a:gd name="connsiteX1" fmla="*/ 1236308 w 1384635"/>
                <a:gd name="connsiteY1" fmla="*/ 0 h 855519"/>
                <a:gd name="connsiteX2" fmla="*/ 1384635 w 1384635"/>
                <a:gd name="connsiteY2" fmla="*/ 148327 h 855519"/>
                <a:gd name="connsiteX3" fmla="*/ 1384635 w 1384635"/>
                <a:gd name="connsiteY3" fmla="*/ 452355 h 855519"/>
                <a:gd name="connsiteX4" fmla="*/ 1243447 w 1384635"/>
                <a:gd name="connsiteY4" fmla="*/ 855519 h 855519"/>
                <a:gd name="connsiteX5" fmla="*/ 0 w 1384635"/>
                <a:gd name="connsiteY5" fmla="*/ 855519 h 855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84635" h="855519">
                  <a:moveTo>
                    <a:pt x="299603" y="0"/>
                  </a:moveTo>
                  <a:lnTo>
                    <a:pt x="1236308" y="0"/>
                  </a:lnTo>
                  <a:cubicBezTo>
                    <a:pt x="1318227" y="0"/>
                    <a:pt x="1384635" y="66408"/>
                    <a:pt x="1384635" y="148327"/>
                  </a:cubicBezTo>
                  <a:lnTo>
                    <a:pt x="1384635" y="452355"/>
                  </a:lnTo>
                  <a:lnTo>
                    <a:pt x="1243447" y="855519"/>
                  </a:lnTo>
                  <a:lnTo>
                    <a:pt x="0" y="855519"/>
                  </a:lnTo>
                  <a:close/>
                </a:path>
              </a:pathLst>
            </a:custGeom>
            <a:gradFill flip="none" rotWithShape="1">
              <a:gsLst>
                <a:gs pos="10000">
                  <a:schemeClr val="bg1"/>
                </a:gs>
                <a:gs pos="48000">
                  <a:srgbClr val="58637A"/>
                </a:gs>
              </a:gsLst>
              <a:lin ang="162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4" name="자유형: 도형 93">
              <a:extLst>
                <a:ext uri="{FF2B5EF4-FFF2-40B4-BE49-F238E27FC236}">
                  <a16:creationId xmlns="" xmlns:a16="http://schemas.microsoft.com/office/drawing/2014/main" id="{C2E30BCD-0CE4-4219-9688-1FFDC57A77E1}"/>
                </a:ext>
              </a:extLst>
            </p:cNvPr>
            <p:cNvSpPr/>
            <p:nvPr/>
          </p:nvSpPr>
          <p:spPr>
            <a:xfrm>
              <a:off x="6965681" y="110840"/>
              <a:ext cx="2086764" cy="855519"/>
            </a:xfrm>
            <a:custGeom>
              <a:avLst/>
              <a:gdLst>
                <a:gd name="connsiteX0" fmla="*/ 299603 w 1384635"/>
                <a:gd name="connsiteY0" fmla="*/ 0 h 855519"/>
                <a:gd name="connsiteX1" fmla="*/ 1236308 w 1384635"/>
                <a:gd name="connsiteY1" fmla="*/ 0 h 855519"/>
                <a:gd name="connsiteX2" fmla="*/ 1384635 w 1384635"/>
                <a:gd name="connsiteY2" fmla="*/ 148327 h 855519"/>
                <a:gd name="connsiteX3" fmla="*/ 1384635 w 1384635"/>
                <a:gd name="connsiteY3" fmla="*/ 452355 h 855519"/>
                <a:gd name="connsiteX4" fmla="*/ 1243447 w 1384635"/>
                <a:gd name="connsiteY4" fmla="*/ 855519 h 855519"/>
                <a:gd name="connsiteX5" fmla="*/ 0 w 1384635"/>
                <a:gd name="connsiteY5" fmla="*/ 855519 h 855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84635" h="855519">
                  <a:moveTo>
                    <a:pt x="299603" y="0"/>
                  </a:moveTo>
                  <a:lnTo>
                    <a:pt x="1236308" y="0"/>
                  </a:lnTo>
                  <a:cubicBezTo>
                    <a:pt x="1318227" y="0"/>
                    <a:pt x="1384635" y="66408"/>
                    <a:pt x="1384635" y="148327"/>
                  </a:cubicBezTo>
                  <a:lnTo>
                    <a:pt x="1384635" y="452355"/>
                  </a:lnTo>
                  <a:lnTo>
                    <a:pt x="1243447" y="855519"/>
                  </a:lnTo>
                  <a:lnTo>
                    <a:pt x="0" y="85551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93000">
                  <a:srgbClr val="9FA8BB"/>
                </a:gs>
              </a:gsLst>
              <a:lin ang="162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15" name="Title 1"/>
          <p:cNvSpPr txBox="1">
            <a:spLocks/>
          </p:cNvSpPr>
          <p:nvPr userDrawn="1"/>
        </p:nvSpPr>
        <p:spPr>
          <a:xfrm>
            <a:off x="302079" y="234916"/>
            <a:ext cx="6492878" cy="671320"/>
          </a:xfrm>
          <a:prstGeom prst="rect">
            <a:avLst/>
          </a:prstGeom>
          <a:solidFill>
            <a:srgbClr val="58637F"/>
          </a:solidFill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sz="30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038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algn="ctr"/>
            <a:r>
              <a:rPr lang="ko-KR" altLang="en-US" sz="3200" smtClean="0"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</a:rPr>
              <a:t>양천구 장애인 생활체육 발전 방향</a:t>
            </a:r>
            <a:endParaRPr lang="ko-KR" altLang="ko-KR" sz="3200"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6" name="그림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6961" y="233693"/>
            <a:ext cx="1812911" cy="5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480792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AE3AC-933A-4434-B37D-D23AF3F6DE84}" type="datetime1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NH</a:t>
            </a:r>
            <a:r>
              <a:rPr lang="ko-KR" altLang="en-US" smtClean="0"/>
              <a:t>농협 노동교육</a:t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135000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74624-158C-44CC-917F-EBCDD2D14248}" type="datetime1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NH</a:t>
            </a:r>
            <a:r>
              <a:rPr lang="ko-KR" altLang="en-US" smtClean="0"/>
              <a:t>농협 노동교육</a:t>
            </a:r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020088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126D5-F7A0-4985-9B2A-BB632BFE3B10}" type="datetime1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NH</a:t>
            </a:r>
            <a:r>
              <a:rPr lang="ko-KR" altLang="en-US" smtClean="0"/>
              <a:t>농협 노동교육</a:t>
            </a:r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6630218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97D2-B010-4639-8837-03E0F0F4EE57}" type="datetime1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NH</a:t>
            </a:r>
            <a:r>
              <a:rPr lang="ko-KR" altLang="en-US" smtClean="0"/>
              <a:t>농협 노동교육</a:t>
            </a: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1498665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F85C-A644-4927-A1A5-472D1C137DA2}" type="datetime1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NH</a:t>
            </a:r>
            <a:r>
              <a:rPr lang="ko-KR" altLang="en-US" smtClean="0"/>
              <a:t>농협 노동교육</a:t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4891954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3973F-9B1A-475A-A81A-B0C39A5EC732}" type="datetime1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NH</a:t>
            </a:r>
            <a:r>
              <a:rPr lang="ko-KR" altLang="en-US" smtClean="0"/>
              <a:t>농협 노동교육</a:t>
            </a: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454172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7151B-5E2D-4840-9571-3552AD17A960}" type="datetime1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NH</a:t>
            </a:r>
            <a:r>
              <a:rPr lang="ko-KR" altLang="en-US" smtClean="0"/>
              <a:t>농협 노동교육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8533702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1D5F-8496-4AC5-8020-2A98E865DB1A}" type="datetime1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NH</a:t>
            </a:r>
            <a:r>
              <a:rPr lang="ko-KR" altLang="en-US" smtClean="0"/>
              <a:t>농협 노동교육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1367661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1B895-0ED8-4676-BCC9-FC9146B92C00}" type="datetime1">
              <a:rPr lang="ko-KR" altLang="en-US" smtClean="0"/>
              <a:t>2022-11-04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NH</a:t>
            </a:r>
            <a:r>
              <a:rPr lang="ko-KR" altLang="en-US" smtClean="0"/>
              <a:t>농협 노동교육</a:t>
            </a:r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3A184-67E8-40B5-A2FF-4C77723C277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6628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r"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99226" y="2538302"/>
            <a:ext cx="6896910" cy="1824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latinLnBrk="0">
              <a:lnSpc>
                <a:spcPct val="150000"/>
              </a:lnSpc>
              <a:defRPr/>
            </a:pPr>
            <a:r>
              <a:rPr lang="ko-KR" altLang="en-US" sz="4000" b="1" i="1" kern="0" dirty="0" smtClean="0">
                <a:solidFill>
                  <a:srgbClr val="58637F"/>
                </a:solidFill>
                <a:latin typeface="나눔바른고딕"/>
              </a:rPr>
              <a:t>양천구</a:t>
            </a:r>
            <a:r>
              <a:rPr lang="en-US" altLang="ko-KR" sz="4000" b="1" i="1" kern="0" dirty="0">
                <a:solidFill>
                  <a:srgbClr val="58637F"/>
                </a:solidFill>
                <a:latin typeface="나눔바른고딕"/>
              </a:rPr>
              <a:t> </a:t>
            </a:r>
            <a:r>
              <a:rPr lang="ko-KR" altLang="en-US" sz="4000" b="1" i="1" kern="0" dirty="0" smtClean="0">
                <a:solidFill>
                  <a:srgbClr val="58637F"/>
                </a:solidFill>
                <a:latin typeface="나눔바른고딕"/>
              </a:rPr>
              <a:t>장애인 생활체육 </a:t>
            </a:r>
            <a:endParaRPr lang="en-US" altLang="ko-KR" sz="4000" b="1" i="1" kern="0" dirty="0" smtClean="0">
              <a:solidFill>
                <a:srgbClr val="58637F"/>
              </a:solidFill>
              <a:latin typeface="나눔바른고딕"/>
            </a:endParaRPr>
          </a:p>
          <a:p>
            <a:pPr algn="ctr" latinLnBrk="0">
              <a:lnSpc>
                <a:spcPct val="150000"/>
              </a:lnSpc>
              <a:defRPr/>
            </a:pPr>
            <a:r>
              <a:rPr lang="ko-KR" altLang="en-US" sz="4000" b="1" i="1" kern="0" dirty="0" smtClean="0">
                <a:solidFill>
                  <a:srgbClr val="58637F"/>
                </a:solidFill>
                <a:latin typeface="나눔바른고딕"/>
              </a:rPr>
              <a:t>현황 및 발전 방향</a:t>
            </a:r>
            <a:endParaRPr lang="en-US" altLang="ko-KR" sz="4000" b="1" i="1" kern="0" dirty="0" smtClean="0">
              <a:solidFill>
                <a:srgbClr val="58637F"/>
              </a:solidFill>
              <a:latin typeface="나눔바른고딕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4127334"/>
              </p:ext>
            </p:extLst>
          </p:nvPr>
        </p:nvGraphicFramePr>
        <p:xfrm>
          <a:off x="410862" y="1060738"/>
          <a:ext cx="8322276" cy="278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9050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3176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800" u="none" strike="noStrike" kern="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양천구청 문화체육과</a:t>
                      </a:r>
                      <a:endParaRPr kumimoji="0" lang="ko-KR" altLang="en-US" sz="24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58637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</a:endParaRPr>
                    </a:p>
                  </a:txBody>
                  <a:tcPr marL="68580" marR="68580" marT="34290" marB="34290" anchor="ctr">
                    <a:solidFill>
                      <a:srgbClr val="3D4365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>
                        <a:lnSpc>
                          <a:spcPct val="100000"/>
                        </a:lnSpc>
                      </a:pPr>
                      <a:endParaRPr lang="ko-KR" altLang="en-US" sz="700" b="0" dirty="0">
                        <a:solidFill>
                          <a:srgbClr val="58637F"/>
                        </a:solidFill>
                      </a:endParaRPr>
                    </a:p>
                  </a:txBody>
                  <a:tcPr marL="68580" marR="0" marT="34290" marB="34290" anchor="b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861448"/>
              </p:ext>
            </p:extLst>
          </p:nvPr>
        </p:nvGraphicFramePr>
        <p:xfrm>
          <a:off x="410862" y="5451158"/>
          <a:ext cx="8322276" cy="374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2227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7813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5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3418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</a:rPr>
                        <a:t>양천구청 문화체육과장 </a:t>
                      </a:r>
                      <a:r>
                        <a:rPr kumimoji="0" lang="ko-KR" altLang="en-US" sz="1500" b="1" i="0" u="none" strike="noStrike" kern="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341886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</a:rPr>
                        <a:t>황광선</a:t>
                      </a:r>
                      <a:endParaRPr kumimoji="0" lang="ko-KR" altLang="en-US" sz="15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341886"/>
                        </a:solidFill>
                        <a:effectLst/>
                        <a:uLnTx/>
                        <a:uFillTx/>
                        <a:latin typeface="+mn-lt"/>
                        <a:ea typeface="+mn-ea"/>
                      </a:endParaRPr>
                    </a:p>
                  </a:txBody>
                  <a:tcPr marL="0" marR="68580" marT="34290" marB="3429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solidFill>
                        <a:srgbClr val="3418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8" name="직선 화살표 연결선 7"/>
          <p:cNvCxnSpPr/>
          <p:nvPr/>
        </p:nvCxnSpPr>
        <p:spPr>
          <a:xfrm flipH="1">
            <a:off x="6666471" y="1332986"/>
            <a:ext cx="2054864" cy="1167713"/>
          </a:xfrm>
          <a:prstGeom prst="straightConnector1">
            <a:avLst/>
          </a:prstGeom>
          <a:ln w="12700">
            <a:solidFill>
              <a:srgbClr val="3D4365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화살표 연결선 8"/>
          <p:cNvCxnSpPr/>
          <p:nvPr/>
        </p:nvCxnSpPr>
        <p:spPr>
          <a:xfrm flipH="1">
            <a:off x="407775" y="4533089"/>
            <a:ext cx="1819859" cy="908518"/>
          </a:xfrm>
          <a:prstGeom prst="straightConnector1">
            <a:avLst/>
          </a:prstGeom>
          <a:ln w="12700">
            <a:solidFill>
              <a:srgbClr val="341886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412219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2</a:t>
            </a:fld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8" name="사각형: 둥근 모서리 61"/>
          <p:cNvSpPr/>
          <p:nvPr/>
        </p:nvSpPr>
        <p:spPr>
          <a:xfrm>
            <a:off x="0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     차</a:t>
            </a:r>
            <a:endParaRPr lang="ko-KR" altLang="en-US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1579120" y="2918198"/>
            <a:ext cx="5084331" cy="2294671"/>
            <a:chOff x="888449" y="2918198"/>
            <a:chExt cx="5084331" cy="2294671"/>
          </a:xfrm>
        </p:grpSpPr>
        <p:grpSp>
          <p:nvGrpSpPr>
            <p:cNvPr id="19" name="그룹 18"/>
            <p:cNvGrpSpPr/>
            <p:nvPr/>
          </p:nvGrpSpPr>
          <p:grpSpPr>
            <a:xfrm flipH="1">
              <a:off x="904669" y="2918198"/>
              <a:ext cx="5009746" cy="608541"/>
              <a:chOff x="3415858" y="1225553"/>
              <a:chExt cx="3896995" cy="608541"/>
            </a:xfrm>
          </p:grpSpPr>
          <p:sp>
            <p:nvSpPr>
              <p:cNvPr id="20" name="직사각형 19"/>
              <p:cNvSpPr/>
              <p:nvPr/>
            </p:nvSpPr>
            <p:spPr>
              <a:xfrm rot="449697">
                <a:off x="5178205" y="1275981"/>
                <a:ext cx="2134648" cy="558113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21" name="그룹 20"/>
              <p:cNvGrpSpPr/>
              <p:nvPr/>
            </p:nvGrpSpPr>
            <p:grpSpPr>
              <a:xfrm>
                <a:off x="3415858" y="1225553"/>
                <a:ext cx="3863458" cy="432048"/>
                <a:chOff x="2652758" y="2060848"/>
                <a:chExt cx="3863458" cy="432048"/>
              </a:xfrm>
              <a:solidFill>
                <a:srgbClr val="FFC000"/>
              </a:solidFill>
              <a:effectLst/>
            </p:grpSpPr>
            <p:sp>
              <p:nvSpPr>
                <p:cNvPr id="22" name="직사각형 21"/>
                <p:cNvSpPr/>
                <p:nvPr/>
              </p:nvSpPr>
              <p:spPr>
                <a:xfrm>
                  <a:off x="2940790" y="2060848"/>
                  <a:ext cx="3575426" cy="432048"/>
                </a:xfrm>
                <a:prstGeom prst="rect">
                  <a:avLst/>
                </a:prstGeom>
                <a:solidFill>
                  <a:srgbClr val="3D436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en-US" altLang="ko-KR" sz="2500" b="1" dirty="0" smtClean="0"/>
                    <a:t>1. </a:t>
                  </a:r>
                  <a:r>
                    <a:rPr lang="ko-KR" altLang="en-US" sz="2500" b="1" dirty="0" smtClean="0"/>
                    <a:t>양천구 장애인 현황</a:t>
                  </a:r>
                  <a:endParaRPr lang="en-US" altLang="ko-KR" sz="2500" b="1" dirty="0" smtClean="0"/>
                </a:p>
              </p:txBody>
            </p:sp>
            <p:sp>
              <p:nvSpPr>
                <p:cNvPr id="23" name="직각 삼각형 22"/>
                <p:cNvSpPr/>
                <p:nvPr/>
              </p:nvSpPr>
              <p:spPr>
                <a:xfrm rot="10800000">
                  <a:off x="2652758" y="2060848"/>
                  <a:ext cx="288032" cy="230426"/>
                </a:xfrm>
                <a:prstGeom prst="rtTriangle">
                  <a:avLst/>
                </a:prstGeom>
                <a:solidFill>
                  <a:srgbClr val="3D436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24" name="그룹 23"/>
            <p:cNvGrpSpPr/>
            <p:nvPr/>
          </p:nvGrpSpPr>
          <p:grpSpPr>
            <a:xfrm flipH="1">
              <a:off x="891695" y="3761263"/>
              <a:ext cx="5081085" cy="608541"/>
              <a:chOff x="3415858" y="1225553"/>
              <a:chExt cx="3896995" cy="608541"/>
            </a:xfrm>
          </p:grpSpPr>
          <p:sp>
            <p:nvSpPr>
              <p:cNvPr id="25" name="직사각형 24"/>
              <p:cNvSpPr/>
              <p:nvPr/>
            </p:nvSpPr>
            <p:spPr>
              <a:xfrm rot="449697">
                <a:off x="5178205" y="1275981"/>
                <a:ext cx="2134648" cy="558113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26" name="그룹 25"/>
              <p:cNvGrpSpPr/>
              <p:nvPr/>
            </p:nvGrpSpPr>
            <p:grpSpPr>
              <a:xfrm>
                <a:off x="3415858" y="1225553"/>
                <a:ext cx="3863458" cy="432048"/>
                <a:chOff x="2652758" y="2060848"/>
                <a:chExt cx="3863458" cy="432048"/>
              </a:xfrm>
              <a:solidFill>
                <a:srgbClr val="FFC000"/>
              </a:solidFill>
              <a:effectLst/>
            </p:grpSpPr>
            <p:sp>
              <p:nvSpPr>
                <p:cNvPr id="27" name="직사각형 26"/>
                <p:cNvSpPr/>
                <p:nvPr/>
              </p:nvSpPr>
              <p:spPr>
                <a:xfrm>
                  <a:off x="2940790" y="2060848"/>
                  <a:ext cx="3575426" cy="432048"/>
                </a:xfrm>
                <a:prstGeom prst="rect">
                  <a:avLst/>
                </a:prstGeom>
                <a:solidFill>
                  <a:srgbClr val="3D436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en-US" altLang="ko-KR" sz="2500" b="1" dirty="0" smtClean="0"/>
                    <a:t>2. </a:t>
                  </a:r>
                  <a:r>
                    <a:rPr lang="ko-KR" altLang="en-US" sz="2500" b="1" dirty="0" smtClean="0"/>
                    <a:t>양천구 장애인 </a:t>
                  </a:r>
                  <a:r>
                    <a:rPr lang="ko-KR" altLang="en-US" sz="2500" b="1" dirty="0" err="1" smtClean="0"/>
                    <a:t>체육사업</a:t>
                  </a:r>
                  <a:r>
                    <a:rPr lang="ko-KR" altLang="en-US" sz="2500" b="1" dirty="0" smtClean="0"/>
                    <a:t> 현황</a:t>
                  </a:r>
                  <a:endParaRPr lang="en-US" altLang="ko-KR" sz="2500" b="1" dirty="0" smtClean="0"/>
                </a:p>
              </p:txBody>
            </p:sp>
            <p:sp>
              <p:nvSpPr>
                <p:cNvPr id="28" name="직각 삼각형 27"/>
                <p:cNvSpPr/>
                <p:nvPr/>
              </p:nvSpPr>
              <p:spPr>
                <a:xfrm rot="10800000">
                  <a:off x="2652758" y="2060848"/>
                  <a:ext cx="288032" cy="230426"/>
                </a:xfrm>
                <a:prstGeom prst="rtTriangle">
                  <a:avLst/>
                </a:prstGeom>
                <a:solidFill>
                  <a:srgbClr val="3D436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  <p:grpSp>
          <p:nvGrpSpPr>
            <p:cNvPr id="29" name="그룹 28"/>
            <p:cNvGrpSpPr/>
            <p:nvPr/>
          </p:nvGrpSpPr>
          <p:grpSpPr>
            <a:xfrm flipH="1">
              <a:off x="888449" y="4604328"/>
              <a:ext cx="5081085" cy="608541"/>
              <a:chOff x="3415858" y="1225553"/>
              <a:chExt cx="3896995" cy="608541"/>
            </a:xfrm>
          </p:grpSpPr>
          <p:sp>
            <p:nvSpPr>
              <p:cNvPr id="30" name="직사각형 29"/>
              <p:cNvSpPr/>
              <p:nvPr/>
            </p:nvSpPr>
            <p:spPr>
              <a:xfrm rot="449697">
                <a:off x="5178205" y="1275981"/>
                <a:ext cx="2134648" cy="558113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31" name="그룹 30"/>
              <p:cNvGrpSpPr/>
              <p:nvPr/>
            </p:nvGrpSpPr>
            <p:grpSpPr>
              <a:xfrm>
                <a:off x="3415858" y="1225553"/>
                <a:ext cx="3863458" cy="432048"/>
                <a:chOff x="2652758" y="2060848"/>
                <a:chExt cx="3863458" cy="432048"/>
              </a:xfrm>
              <a:solidFill>
                <a:srgbClr val="FFC000"/>
              </a:solidFill>
              <a:effectLst/>
            </p:grpSpPr>
            <p:sp>
              <p:nvSpPr>
                <p:cNvPr id="32" name="직사각형 31"/>
                <p:cNvSpPr/>
                <p:nvPr/>
              </p:nvSpPr>
              <p:spPr>
                <a:xfrm>
                  <a:off x="2940790" y="2060848"/>
                  <a:ext cx="3575426" cy="432048"/>
                </a:xfrm>
                <a:prstGeom prst="rect">
                  <a:avLst/>
                </a:prstGeom>
                <a:solidFill>
                  <a:srgbClr val="3D436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en-US" altLang="ko-KR" sz="2500" b="1" dirty="0" smtClean="0"/>
                    <a:t>3. </a:t>
                  </a:r>
                  <a:r>
                    <a:rPr lang="ko-KR" altLang="en-US" sz="2500" b="1" dirty="0" smtClean="0"/>
                    <a:t>양천구 장애인 생활체육 방향</a:t>
                  </a:r>
                  <a:endParaRPr lang="en-US" altLang="ko-KR" sz="2500" b="1" dirty="0" smtClean="0"/>
                </a:p>
              </p:txBody>
            </p:sp>
            <p:sp>
              <p:nvSpPr>
                <p:cNvPr id="33" name="직각 삼각형 32"/>
                <p:cNvSpPr/>
                <p:nvPr/>
              </p:nvSpPr>
              <p:spPr>
                <a:xfrm rot="10800000">
                  <a:off x="2652758" y="2060848"/>
                  <a:ext cx="288032" cy="230426"/>
                </a:xfrm>
                <a:prstGeom prst="rtTriangle">
                  <a:avLst/>
                </a:prstGeom>
                <a:solidFill>
                  <a:srgbClr val="3D436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29850972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3</a:t>
            </a:fld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grpSp>
        <p:nvGrpSpPr>
          <p:cNvPr id="4" name="그룹 3"/>
          <p:cNvGrpSpPr/>
          <p:nvPr/>
        </p:nvGrpSpPr>
        <p:grpSpPr>
          <a:xfrm>
            <a:off x="422505" y="2812339"/>
            <a:ext cx="8313445" cy="3112063"/>
            <a:chOff x="2069394" y="3006052"/>
            <a:chExt cx="4805432" cy="375704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" name="사각형: 둥근 모서리 18"/>
            <p:cNvSpPr/>
            <p:nvPr/>
          </p:nvSpPr>
          <p:spPr>
            <a:xfrm>
              <a:off x="2069394" y="3006052"/>
              <a:ext cx="4805432" cy="3757041"/>
            </a:xfrm>
            <a:prstGeom prst="roundRect">
              <a:avLst>
                <a:gd name="adj" fmla="val 2918"/>
              </a:avLst>
            </a:prstGeom>
            <a:solidFill>
              <a:schemeClr val="bg1"/>
            </a:solidFill>
            <a:ln w="57150">
              <a:solidFill>
                <a:srgbClr val="2E75B6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2177543" y="3211297"/>
              <a:ext cx="4589136" cy="105322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endParaRPr lang="ko-KR" altLang="en-US" sz="3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7" name="직사각형 6"/>
          <p:cNvSpPr/>
          <p:nvPr/>
        </p:nvSpPr>
        <p:spPr>
          <a:xfrm>
            <a:off x="609604" y="2982349"/>
            <a:ext cx="7939251" cy="270843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5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5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추진방향</a:t>
            </a:r>
            <a:r>
              <a:rPr lang="en-US" altLang="ko-KR" sz="25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</a:p>
          <a:p>
            <a:pPr>
              <a:lnSpc>
                <a:spcPct val="200000"/>
              </a:lnSpc>
            </a:pPr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►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주거지 인근에서 운동할 수 있는 여건 마련</a:t>
            </a:r>
            <a:endParaRPr lang="en-US" altLang="ko-KR" sz="2000" kern="0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►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장애인의 다양한 생활체육 종목 참여 기회 제공</a:t>
            </a:r>
            <a:endParaRPr lang="en-US" altLang="ko-KR" sz="2000" kern="0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►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체육활동 지원을 통한 체력 향상 및 건강 증진 도모</a:t>
            </a:r>
            <a:endParaRPr lang="en-US" altLang="ko-KR" sz="2000" kern="0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8" name="사각형: 둥근 모서리 61"/>
          <p:cNvSpPr/>
          <p:nvPr/>
        </p:nvSpPr>
        <p:spPr>
          <a:xfrm>
            <a:off x="0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5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민선</a:t>
            </a:r>
            <a:r>
              <a:rPr lang="en-US" altLang="ko-KR" sz="25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8</a:t>
            </a:r>
            <a:r>
              <a:rPr lang="ko-KR" altLang="en-US" sz="25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 </a:t>
            </a:r>
            <a:r>
              <a:rPr lang="en-US" altLang="ko-KR" sz="25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r>
              <a:rPr lang="ko-KR" altLang="en-US" sz="25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개년 </a:t>
            </a:r>
            <a:r>
              <a:rPr lang="ko-KR" altLang="en-US" sz="2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계획 중 </a:t>
            </a:r>
            <a:r>
              <a:rPr lang="en-US" altLang="ko-KR" sz="2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35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“</a:t>
            </a:r>
            <a:r>
              <a:rPr lang="ko-KR" altLang="en-US" sz="35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체육활동 지원</a:t>
            </a:r>
            <a:r>
              <a:rPr lang="en-US" altLang="ko-KR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”</a:t>
            </a:r>
            <a:endParaRPr lang="ko-KR" altLang="en-US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0854774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내용 개체 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7918374"/>
              </p:ext>
            </p:extLst>
          </p:nvPr>
        </p:nvGraphicFramePr>
        <p:xfrm>
          <a:off x="628650" y="2862489"/>
          <a:ext cx="7886385" cy="1707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62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762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7626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87626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87626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87626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87626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876265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876265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569002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solidFill>
                            <a:schemeClr val="tx1"/>
                          </a:solidFill>
                        </a:rPr>
                        <a:t>총합</a:t>
                      </a: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marL="64884" marR="64884" marT="34290" marB="34290" anchor="ctr" anchorCtr="1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solidFill>
                            <a:schemeClr val="tx1"/>
                          </a:solidFill>
                        </a:rPr>
                        <a:t>중증장애</a:t>
                      </a: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marL="64884" marR="64884" marT="34290" marB="34290" anchor="ctr" anchorCtr="1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solidFill>
                            <a:schemeClr val="tx1"/>
                          </a:solidFill>
                        </a:rPr>
                        <a:t>경증장애</a:t>
                      </a:r>
                      <a:endParaRPr lang="ko-KR" alt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 marL="64884" marR="64884" marT="34290" marB="34290" anchor="ctr" anchorCtr="1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690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합계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남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여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합계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남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여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합계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남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여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marL="64884" marR="64884" marT="34290" marB="34290" anchor="ctr" anchorCtr="1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69002">
                <a:tc>
                  <a:txBody>
                    <a:bodyPr/>
                    <a:lstStyle/>
                    <a:p>
                      <a:pPr marL="0" marR="0" indent="0" algn="r" latinLnBrk="1">
                        <a:lnSpc>
                          <a:spcPct val="10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111111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17,489</a:t>
                      </a:r>
                      <a:endParaRPr lang="en-US" sz="1600" dirty="0">
                        <a:effectLst/>
                        <a:latin typeface="+mn-lt"/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marL="0" marR="0" indent="0" algn="r" latinLnBrk="1">
                        <a:lnSpc>
                          <a:spcPct val="10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111111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10,179</a:t>
                      </a:r>
                      <a:endParaRPr lang="en-US" sz="1600" dirty="0">
                        <a:effectLst/>
                        <a:latin typeface="+mn-lt"/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marL="0" marR="0" indent="0" algn="r" latinLnBrk="1">
                        <a:lnSpc>
                          <a:spcPct val="10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111111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7,310</a:t>
                      </a:r>
                      <a:endParaRPr lang="en-US" sz="1600" dirty="0">
                        <a:effectLst/>
                        <a:latin typeface="+mn-lt"/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marL="0" marR="0" indent="0" algn="r" latinLnBrk="1">
                        <a:lnSpc>
                          <a:spcPct val="10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111111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6,270</a:t>
                      </a:r>
                      <a:endParaRPr lang="en-US" sz="1600" dirty="0">
                        <a:effectLst/>
                        <a:latin typeface="+mn-lt"/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marL="0" marR="0" indent="0" algn="r" latinLnBrk="1">
                        <a:lnSpc>
                          <a:spcPct val="10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111111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3,765</a:t>
                      </a:r>
                      <a:endParaRPr lang="en-US" sz="1600" dirty="0">
                        <a:effectLst/>
                        <a:latin typeface="+mn-lt"/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marL="0" marR="0" indent="0" algn="r" latinLnBrk="1">
                        <a:lnSpc>
                          <a:spcPct val="10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111111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2,505</a:t>
                      </a:r>
                      <a:endParaRPr lang="en-US" sz="1600" dirty="0">
                        <a:effectLst/>
                        <a:latin typeface="+mn-lt"/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marL="0" marR="0" indent="0" algn="r" latinLnBrk="1">
                        <a:lnSpc>
                          <a:spcPct val="10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111111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11,219</a:t>
                      </a:r>
                      <a:endParaRPr lang="en-US" sz="1600" dirty="0">
                        <a:effectLst/>
                        <a:latin typeface="+mn-lt"/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marL="0" marR="0" indent="0" algn="r" latinLnBrk="1">
                        <a:lnSpc>
                          <a:spcPct val="10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111111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6,414</a:t>
                      </a:r>
                      <a:endParaRPr lang="en-US" sz="1600" dirty="0">
                        <a:effectLst/>
                        <a:latin typeface="+mn-lt"/>
                      </a:endParaRPr>
                    </a:p>
                  </a:txBody>
                  <a:tcPr marL="64884" marR="64884" marT="34290" marB="34290" anchor="ctr" anchorCtr="1"/>
                </a:tc>
                <a:tc>
                  <a:txBody>
                    <a:bodyPr/>
                    <a:lstStyle/>
                    <a:p>
                      <a:pPr marL="0" marR="0" indent="0" algn="r" latinLnBrk="1">
                        <a:lnSpc>
                          <a:spcPct val="104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0" dirty="0">
                          <a:solidFill>
                            <a:srgbClr val="111111"/>
                          </a:solidFill>
                          <a:effectLst/>
                          <a:latin typeface="+mn-lt"/>
                          <a:ea typeface="돋움" panose="020B0600000101010101" pitchFamily="50" charset="-127"/>
                        </a:rPr>
                        <a:t>4,805</a:t>
                      </a:r>
                      <a:endParaRPr lang="en-US" sz="1600" dirty="0">
                        <a:effectLst/>
                        <a:latin typeface="+mn-lt"/>
                      </a:endParaRPr>
                    </a:p>
                  </a:txBody>
                  <a:tcPr marL="64884" marR="64884" marT="34290" marB="34290" anchor="ctr" anchorCtr="1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7070271" y="2378641"/>
            <a:ext cx="1444764" cy="303024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1000" dirty="0" smtClean="0"/>
              <a:t>단위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명 </a:t>
            </a:r>
            <a:r>
              <a:rPr lang="en-US" altLang="ko-KR" sz="1000" dirty="0" smtClean="0"/>
              <a:t>/ 2022.09 </a:t>
            </a:r>
            <a:r>
              <a:rPr lang="ko-KR" altLang="en-US" sz="1000" dirty="0" smtClean="0"/>
              <a:t>기준</a:t>
            </a:r>
            <a:endParaRPr lang="ko-KR" altLang="en-US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3086457" y="4812688"/>
            <a:ext cx="542857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dirty="0" smtClean="0">
                <a:latin typeface="+mj-ea"/>
                <a:ea typeface="+mj-ea"/>
              </a:rPr>
              <a:t>     ※ </a:t>
            </a:r>
            <a:r>
              <a:rPr lang="ko-KR" altLang="en-US" sz="1500" dirty="0">
                <a:latin typeface="+mj-ea"/>
                <a:ea typeface="+mj-ea"/>
              </a:rPr>
              <a:t>양천구 인구 </a:t>
            </a:r>
            <a:r>
              <a:rPr lang="en-US" altLang="ko-KR" sz="1500" dirty="0">
                <a:latin typeface="+mj-ea"/>
                <a:ea typeface="+mj-ea"/>
              </a:rPr>
              <a:t>: 442,145</a:t>
            </a:r>
            <a:r>
              <a:rPr lang="ko-KR" altLang="en-US" sz="1500" dirty="0">
                <a:latin typeface="+mj-ea"/>
                <a:ea typeface="+mj-ea"/>
              </a:rPr>
              <a:t>명</a:t>
            </a:r>
            <a:r>
              <a:rPr lang="en-US" altLang="ko-KR" sz="1500" dirty="0">
                <a:latin typeface="+mj-ea"/>
                <a:ea typeface="+mj-ea"/>
              </a:rPr>
              <a:t>, </a:t>
            </a:r>
            <a:r>
              <a:rPr lang="ko-KR" altLang="en-US" sz="1500" dirty="0">
                <a:latin typeface="+mj-ea"/>
                <a:ea typeface="+mj-ea"/>
              </a:rPr>
              <a:t>인구대비 장애인 비율 </a:t>
            </a:r>
            <a:r>
              <a:rPr lang="en-US" altLang="ko-KR" sz="1500" dirty="0">
                <a:latin typeface="+mj-ea"/>
                <a:ea typeface="+mj-ea"/>
              </a:rPr>
              <a:t>= 3.9%</a:t>
            </a:r>
            <a:endParaRPr lang="ko-KR" altLang="en-US" sz="1500" dirty="0">
              <a:latin typeface="+mj-ea"/>
              <a:ea typeface="+mj-ea"/>
            </a:endParaRPr>
          </a:p>
        </p:txBody>
      </p:sp>
      <p:sp>
        <p:nvSpPr>
          <p:cNvPr id="7" name="사각형: 둥근 모서리 61"/>
          <p:cNvSpPr/>
          <p:nvPr/>
        </p:nvSpPr>
        <p:spPr>
          <a:xfrm>
            <a:off x="0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양천구 장애인 현황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253353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8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양천구 장애인 </a:t>
            </a:r>
            <a:r>
              <a:rPr lang="ko-KR" altLang="en-US" sz="3500" b="1" kern="0" spc="-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체육사업</a:t>
            </a:r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현황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89970" y="3690316"/>
            <a:ext cx="8382269" cy="2917511"/>
            <a:chOff x="389970" y="3902587"/>
            <a:chExt cx="8382269" cy="2917511"/>
          </a:xfrm>
        </p:grpSpPr>
        <p:grpSp>
          <p:nvGrpSpPr>
            <p:cNvPr id="9" name="그룹 8"/>
            <p:cNvGrpSpPr/>
            <p:nvPr/>
          </p:nvGrpSpPr>
          <p:grpSpPr>
            <a:xfrm>
              <a:off x="433508" y="3902587"/>
              <a:ext cx="8338731" cy="577081"/>
              <a:chOff x="315806" y="3074592"/>
              <a:chExt cx="8338731" cy="1977215"/>
            </a:xfrm>
          </p:grpSpPr>
          <p:sp>
            <p:nvSpPr>
              <p:cNvPr id="10" name="사각형: 둥근 모서리 102">
                <a:extLst>
                  <a:ext uri="{FF2B5EF4-FFF2-40B4-BE49-F238E27FC236}">
                    <a16:creationId xmlns="" xmlns:a16="http://schemas.microsoft.com/office/drawing/2014/main" id="{1CC11293-9F84-4AA5-8B1A-B95D43553D80}"/>
                  </a:ext>
                </a:extLst>
              </p:cNvPr>
              <p:cNvSpPr/>
              <p:nvPr/>
            </p:nvSpPr>
            <p:spPr>
              <a:xfrm>
                <a:off x="315806" y="3274322"/>
                <a:ext cx="8274050" cy="1577764"/>
              </a:xfrm>
              <a:prstGeom prst="roundRect">
                <a:avLst>
                  <a:gd name="adj" fmla="val 8118"/>
                </a:avLst>
              </a:prstGeom>
              <a:solidFill>
                <a:srgbClr val="AAA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사각형: 둥근 모서리 29"/>
              <p:cNvSpPr/>
              <p:nvPr/>
            </p:nvSpPr>
            <p:spPr>
              <a:xfrm>
                <a:off x="380486" y="3274322"/>
                <a:ext cx="8274050" cy="1577764"/>
              </a:xfrm>
              <a:prstGeom prst="roundRect">
                <a:avLst>
                  <a:gd name="adj" fmla="val 8118"/>
                </a:avLst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직사각형 11"/>
              <p:cNvSpPr/>
              <p:nvPr/>
            </p:nvSpPr>
            <p:spPr>
              <a:xfrm>
                <a:off x="380487" y="3074592"/>
                <a:ext cx="8274050" cy="197721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fontAlgn="base">
                  <a:lnSpc>
                    <a:spcPct val="150000"/>
                  </a:lnSpc>
                </a:pPr>
                <a:r>
                  <a:rPr lang="en-US" altLang="ko-KR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1.</a:t>
                </a:r>
                <a:r>
                  <a:rPr lang="ko-KR" altLang="en-US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장애인 스포츠 강좌 이용권 지원</a:t>
                </a:r>
                <a:endParaRPr lang="ko-KR" altLang="en-US" sz="21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13" name="그룹 12"/>
            <p:cNvGrpSpPr/>
            <p:nvPr/>
          </p:nvGrpSpPr>
          <p:grpSpPr>
            <a:xfrm>
              <a:off x="414458" y="4544846"/>
              <a:ext cx="8338731" cy="577081"/>
              <a:chOff x="315806" y="3074592"/>
              <a:chExt cx="8338731" cy="1977215"/>
            </a:xfrm>
          </p:grpSpPr>
          <p:sp>
            <p:nvSpPr>
              <p:cNvPr id="14" name="사각형: 둥근 모서리 102">
                <a:extLst>
                  <a:ext uri="{FF2B5EF4-FFF2-40B4-BE49-F238E27FC236}">
                    <a16:creationId xmlns="" xmlns:a16="http://schemas.microsoft.com/office/drawing/2014/main" id="{1CC11293-9F84-4AA5-8B1A-B95D43553D80}"/>
                  </a:ext>
                </a:extLst>
              </p:cNvPr>
              <p:cNvSpPr/>
              <p:nvPr/>
            </p:nvSpPr>
            <p:spPr>
              <a:xfrm>
                <a:off x="315806" y="3274322"/>
                <a:ext cx="8274050" cy="1577764"/>
              </a:xfrm>
              <a:prstGeom prst="roundRect">
                <a:avLst>
                  <a:gd name="adj" fmla="val 8118"/>
                </a:avLst>
              </a:prstGeom>
              <a:solidFill>
                <a:srgbClr val="AAA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사각형: 둥근 모서리 29"/>
              <p:cNvSpPr/>
              <p:nvPr/>
            </p:nvSpPr>
            <p:spPr>
              <a:xfrm>
                <a:off x="380486" y="3274322"/>
                <a:ext cx="8274050" cy="1577764"/>
              </a:xfrm>
              <a:prstGeom prst="roundRect">
                <a:avLst>
                  <a:gd name="adj" fmla="val 8118"/>
                </a:avLst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직사각형 15"/>
              <p:cNvSpPr/>
              <p:nvPr/>
            </p:nvSpPr>
            <p:spPr>
              <a:xfrm>
                <a:off x="380487" y="3074592"/>
                <a:ext cx="8274050" cy="197721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fontAlgn="base">
                  <a:lnSpc>
                    <a:spcPct val="150000"/>
                  </a:lnSpc>
                </a:pPr>
                <a:r>
                  <a:rPr lang="en-US" altLang="ko-KR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2.</a:t>
                </a:r>
                <a:r>
                  <a:rPr lang="ko-KR" altLang="en-US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찾아가는 체육교실 운영</a:t>
                </a:r>
                <a:endParaRPr lang="ko-KR" altLang="en-US" sz="21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17" name="그룹 16"/>
            <p:cNvGrpSpPr/>
            <p:nvPr/>
          </p:nvGrpSpPr>
          <p:grpSpPr>
            <a:xfrm>
              <a:off x="403574" y="5121791"/>
              <a:ext cx="8338731" cy="577081"/>
              <a:chOff x="315806" y="3074592"/>
              <a:chExt cx="8338731" cy="1977215"/>
            </a:xfrm>
          </p:grpSpPr>
          <p:sp>
            <p:nvSpPr>
              <p:cNvPr id="18" name="사각형: 둥근 모서리 102">
                <a:extLst>
                  <a:ext uri="{FF2B5EF4-FFF2-40B4-BE49-F238E27FC236}">
                    <a16:creationId xmlns="" xmlns:a16="http://schemas.microsoft.com/office/drawing/2014/main" id="{1CC11293-9F84-4AA5-8B1A-B95D43553D80}"/>
                  </a:ext>
                </a:extLst>
              </p:cNvPr>
              <p:cNvSpPr/>
              <p:nvPr/>
            </p:nvSpPr>
            <p:spPr>
              <a:xfrm>
                <a:off x="315806" y="3274322"/>
                <a:ext cx="8274050" cy="1577764"/>
              </a:xfrm>
              <a:prstGeom prst="roundRect">
                <a:avLst>
                  <a:gd name="adj" fmla="val 8118"/>
                </a:avLst>
              </a:prstGeom>
              <a:solidFill>
                <a:srgbClr val="AAA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사각형: 둥근 모서리 29"/>
              <p:cNvSpPr/>
              <p:nvPr/>
            </p:nvSpPr>
            <p:spPr>
              <a:xfrm>
                <a:off x="380486" y="3274322"/>
                <a:ext cx="8274050" cy="1577764"/>
              </a:xfrm>
              <a:prstGeom prst="roundRect">
                <a:avLst>
                  <a:gd name="adj" fmla="val 8118"/>
                </a:avLst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직사각형 19"/>
              <p:cNvSpPr/>
              <p:nvPr/>
            </p:nvSpPr>
            <p:spPr>
              <a:xfrm>
                <a:off x="380487" y="3074592"/>
                <a:ext cx="8274050" cy="197721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fontAlgn="base">
                  <a:lnSpc>
                    <a:spcPct val="150000"/>
                  </a:lnSpc>
                </a:pPr>
                <a:r>
                  <a:rPr lang="en-US" altLang="ko-KR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3.</a:t>
                </a:r>
                <a:r>
                  <a:rPr lang="ko-KR" altLang="en-US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장애인 게이트볼 교실 운영</a:t>
                </a:r>
                <a:endParaRPr lang="ko-KR" altLang="en-US" sz="21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21" name="그룹 20"/>
            <p:cNvGrpSpPr/>
            <p:nvPr/>
          </p:nvGrpSpPr>
          <p:grpSpPr>
            <a:xfrm>
              <a:off x="392692" y="5690566"/>
              <a:ext cx="8338731" cy="577081"/>
              <a:chOff x="315806" y="3074592"/>
              <a:chExt cx="8338731" cy="1977215"/>
            </a:xfrm>
          </p:grpSpPr>
          <p:sp>
            <p:nvSpPr>
              <p:cNvPr id="22" name="사각형: 둥근 모서리 102">
                <a:extLst>
                  <a:ext uri="{FF2B5EF4-FFF2-40B4-BE49-F238E27FC236}">
                    <a16:creationId xmlns="" xmlns:a16="http://schemas.microsoft.com/office/drawing/2014/main" id="{1CC11293-9F84-4AA5-8B1A-B95D43553D80}"/>
                  </a:ext>
                </a:extLst>
              </p:cNvPr>
              <p:cNvSpPr/>
              <p:nvPr/>
            </p:nvSpPr>
            <p:spPr>
              <a:xfrm>
                <a:off x="315806" y="3274322"/>
                <a:ext cx="8274050" cy="1577764"/>
              </a:xfrm>
              <a:prstGeom prst="roundRect">
                <a:avLst>
                  <a:gd name="adj" fmla="val 8118"/>
                </a:avLst>
              </a:prstGeom>
              <a:solidFill>
                <a:srgbClr val="AAA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사각형: 둥근 모서리 29"/>
              <p:cNvSpPr/>
              <p:nvPr/>
            </p:nvSpPr>
            <p:spPr>
              <a:xfrm>
                <a:off x="380486" y="3274321"/>
                <a:ext cx="8274050" cy="1577764"/>
              </a:xfrm>
              <a:prstGeom prst="roundRect">
                <a:avLst>
                  <a:gd name="adj" fmla="val 8118"/>
                </a:avLst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380487" y="3074592"/>
                <a:ext cx="8274050" cy="197721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fontAlgn="base">
                  <a:lnSpc>
                    <a:spcPct val="150000"/>
                  </a:lnSpc>
                </a:pPr>
                <a:r>
                  <a:rPr lang="en-US" altLang="ko-KR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4.</a:t>
                </a:r>
                <a:r>
                  <a:rPr lang="ko-KR" altLang="en-US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양천구 장애인체육대회 참가비 지원</a:t>
                </a:r>
                <a:endParaRPr lang="ko-KR" altLang="en-US" sz="21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25" name="그룹 24"/>
            <p:cNvGrpSpPr/>
            <p:nvPr/>
          </p:nvGrpSpPr>
          <p:grpSpPr>
            <a:xfrm>
              <a:off x="389970" y="6243017"/>
              <a:ext cx="8338731" cy="577081"/>
              <a:chOff x="315806" y="3074592"/>
              <a:chExt cx="8338731" cy="1977214"/>
            </a:xfrm>
          </p:grpSpPr>
          <p:sp>
            <p:nvSpPr>
              <p:cNvPr id="26" name="사각형: 둥근 모서리 102">
                <a:extLst>
                  <a:ext uri="{FF2B5EF4-FFF2-40B4-BE49-F238E27FC236}">
                    <a16:creationId xmlns="" xmlns:a16="http://schemas.microsoft.com/office/drawing/2014/main" id="{1CC11293-9F84-4AA5-8B1A-B95D43553D80}"/>
                  </a:ext>
                </a:extLst>
              </p:cNvPr>
              <p:cNvSpPr/>
              <p:nvPr/>
            </p:nvSpPr>
            <p:spPr>
              <a:xfrm>
                <a:off x="315806" y="3274322"/>
                <a:ext cx="8274050" cy="1577764"/>
              </a:xfrm>
              <a:prstGeom prst="roundRect">
                <a:avLst>
                  <a:gd name="adj" fmla="val 8118"/>
                </a:avLst>
              </a:prstGeom>
              <a:solidFill>
                <a:srgbClr val="AAAF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" name="사각형: 둥근 모서리 29"/>
              <p:cNvSpPr/>
              <p:nvPr/>
            </p:nvSpPr>
            <p:spPr>
              <a:xfrm>
                <a:off x="380486" y="3274321"/>
                <a:ext cx="8274050" cy="1577764"/>
              </a:xfrm>
              <a:prstGeom prst="roundRect">
                <a:avLst>
                  <a:gd name="adj" fmla="val 8118"/>
                </a:avLst>
              </a:prstGeom>
              <a:solidFill>
                <a:srgbClr val="EAE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380487" y="3074592"/>
                <a:ext cx="8274050" cy="1977214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fontAlgn="base">
                  <a:lnSpc>
                    <a:spcPct val="150000"/>
                  </a:lnSpc>
                </a:pPr>
                <a:r>
                  <a:rPr lang="en-US" altLang="ko-KR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5.</a:t>
                </a:r>
                <a:r>
                  <a:rPr lang="ko-KR" altLang="en-US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장애인 </a:t>
                </a:r>
                <a:r>
                  <a:rPr lang="ko-KR" altLang="en-US" sz="2100" b="1" kern="0" dirty="0" err="1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걷기교실</a:t>
                </a:r>
                <a:r>
                  <a:rPr lang="ko-KR" altLang="en-US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운영</a:t>
                </a:r>
                <a:r>
                  <a:rPr lang="en-US" altLang="ko-KR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(2023</a:t>
                </a:r>
                <a:r>
                  <a:rPr lang="ko-KR" altLang="en-US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년 신규 사업</a:t>
                </a:r>
                <a:r>
                  <a:rPr lang="en-US" altLang="ko-KR" sz="2100" b="1" kern="0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424A72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)</a:t>
                </a:r>
                <a:endParaRPr lang="ko-KR" altLang="en-US" sz="21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29" name="그룹 28"/>
          <p:cNvGrpSpPr/>
          <p:nvPr/>
        </p:nvGrpSpPr>
        <p:grpSpPr>
          <a:xfrm>
            <a:off x="389971" y="2170003"/>
            <a:ext cx="8424802" cy="1310064"/>
            <a:chOff x="315806" y="3274322"/>
            <a:chExt cx="8338731" cy="1577764"/>
          </a:xfrm>
        </p:grpSpPr>
        <p:sp>
          <p:nvSpPr>
            <p:cNvPr id="30" name="사각형: 둥근 모서리 102">
              <a:extLst>
                <a:ext uri="{FF2B5EF4-FFF2-40B4-BE49-F238E27FC236}">
                  <a16:creationId xmlns="" xmlns:a16="http://schemas.microsoft.com/office/drawing/2014/main" id="{1CC11293-9F84-4AA5-8B1A-B95D43553D80}"/>
                </a:ext>
              </a:extLst>
            </p:cNvPr>
            <p:cNvSpPr/>
            <p:nvPr/>
          </p:nvSpPr>
          <p:spPr>
            <a:xfrm>
              <a:off x="315806" y="3274322"/>
              <a:ext cx="8274050" cy="1577764"/>
            </a:xfrm>
            <a:prstGeom prst="roundRect">
              <a:avLst>
                <a:gd name="adj" fmla="val 8118"/>
              </a:avLst>
            </a:prstGeom>
            <a:solidFill>
              <a:srgbClr val="AAA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사각형: 둥근 모서리 29"/>
            <p:cNvSpPr/>
            <p:nvPr/>
          </p:nvSpPr>
          <p:spPr>
            <a:xfrm>
              <a:off x="380486" y="3274322"/>
              <a:ext cx="8274050" cy="1577764"/>
            </a:xfrm>
            <a:prstGeom prst="roundRect">
              <a:avLst>
                <a:gd name="adj" fmla="val 8118"/>
              </a:avLst>
            </a:prstGeom>
            <a:solidFill>
              <a:srgbClr val="EAE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380487" y="3423801"/>
              <a:ext cx="8274050" cy="127880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en-US" altLang="ko-KR" sz="21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&lt;</a:t>
              </a:r>
              <a:r>
                <a:rPr lang="ko-KR" altLang="en-US" sz="2100" b="1" kern="0" dirty="0" err="1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사업목표</a:t>
              </a:r>
              <a:r>
                <a:rPr lang="en-US" altLang="ko-KR" sz="21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&gt;</a:t>
              </a:r>
            </a:p>
            <a:p>
              <a:r>
                <a:rPr lang="ko-KR" altLang="en-US" sz="21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스포츠 소외 계층인 장애인에게 체육활동 지원을 함으로써 </a:t>
              </a:r>
              <a:endParaRPr lang="en-US" altLang="ko-KR" sz="21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21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체력 향상과 건강증진을 도모</a:t>
              </a:r>
              <a:r>
                <a:rPr lang="en-US" altLang="ko-KR" sz="21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1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장애인의 삶의 질을 향상 하고자 함</a:t>
              </a:r>
              <a:endParaRPr lang="ko-KR" altLang="en-US" sz="21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446802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6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1. </a:t>
            </a:r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스포츠 강좌 이용권 지원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415277" y="2496801"/>
            <a:ext cx="8313445" cy="3757041"/>
            <a:chOff x="2069394" y="3006052"/>
            <a:chExt cx="4805432" cy="375704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사각형: 둥근 모서리 18"/>
            <p:cNvSpPr/>
            <p:nvPr/>
          </p:nvSpPr>
          <p:spPr>
            <a:xfrm>
              <a:off x="2069394" y="3006052"/>
              <a:ext cx="4805432" cy="3757041"/>
            </a:xfrm>
            <a:prstGeom prst="roundRect">
              <a:avLst>
                <a:gd name="adj" fmla="val 2918"/>
              </a:avLst>
            </a:prstGeom>
            <a:solidFill>
              <a:schemeClr val="bg1"/>
            </a:solidFill>
            <a:ln w="57150">
              <a:solidFill>
                <a:srgbClr val="2E75B6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2177543" y="3268445"/>
              <a:ext cx="4589136" cy="33239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사업기간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2022. 2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~12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지원대상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19~64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세 장애인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(2022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년 지원대상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40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명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  <a:p>
              <a:pPr fontAlgn="base">
                <a:lnSpc>
                  <a:spcPct val="15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지원내용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1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인당 매월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9.5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범위 내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스포츠 강좌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수강료 지원</a:t>
              </a:r>
              <a:endPara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   - 2022.1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~9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매월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8.5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/ 2022.10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 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~  :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매월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9.5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  <a:endPara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     ※ 2023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년부터 매월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9.5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지원 예정</a:t>
              </a:r>
              <a:endPara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소요예산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22,951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천원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국비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시비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구비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=70:15:15)</a:t>
              </a:r>
              <a:endParaRPr lang="ko-KR" altLang="en-US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   -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국비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16,065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천원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시비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3,443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천원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구비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3,443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천원</a:t>
              </a: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273193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28650" y="2528546"/>
            <a:ext cx="7886700" cy="1341325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 smtClean="0"/>
              <a:t> </a:t>
            </a:r>
            <a:endParaRPr lang="ko-KR" altLang="en-US" sz="18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7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1. </a:t>
            </a:r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스포츠 강좌 이용권 지원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7</a:t>
            </a:fld>
            <a:endParaRPr lang="ko-KR" altLang="en-US"/>
          </a:p>
        </p:txBody>
      </p:sp>
      <p:grpSp>
        <p:nvGrpSpPr>
          <p:cNvPr id="6" name="그룹 5"/>
          <p:cNvGrpSpPr/>
          <p:nvPr/>
        </p:nvGrpSpPr>
        <p:grpSpPr>
          <a:xfrm>
            <a:off x="389971" y="2767692"/>
            <a:ext cx="8424802" cy="2753448"/>
            <a:chOff x="315806" y="3274322"/>
            <a:chExt cx="8338731" cy="1577764"/>
          </a:xfrm>
        </p:grpSpPr>
        <p:sp>
          <p:nvSpPr>
            <p:cNvPr id="8" name="사각형: 둥근 모서리 102">
              <a:extLst>
                <a:ext uri="{FF2B5EF4-FFF2-40B4-BE49-F238E27FC236}">
                  <a16:creationId xmlns="" xmlns:a16="http://schemas.microsoft.com/office/drawing/2014/main" id="{1CC11293-9F84-4AA5-8B1A-B95D43553D80}"/>
                </a:ext>
              </a:extLst>
            </p:cNvPr>
            <p:cNvSpPr/>
            <p:nvPr/>
          </p:nvSpPr>
          <p:spPr>
            <a:xfrm>
              <a:off x="315806" y="3274322"/>
              <a:ext cx="8274050" cy="1577764"/>
            </a:xfrm>
            <a:prstGeom prst="roundRect">
              <a:avLst>
                <a:gd name="adj" fmla="val 8118"/>
              </a:avLst>
            </a:prstGeom>
            <a:solidFill>
              <a:srgbClr val="AAA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사각형: 둥근 모서리 29"/>
            <p:cNvSpPr/>
            <p:nvPr/>
          </p:nvSpPr>
          <p:spPr>
            <a:xfrm>
              <a:off x="380486" y="3274322"/>
              <a:ext cx="8274050" cy="1577764"/>
            </a:xfrm>
            <a:prstGeom prst="roundRect">
              <a:avLst>
                <a:gd name="adj" fmla="val 8118"/>
              </a:avLst>
            </a:prstGeom>
            <a:solidFill>
              <a:srgbClr val="EAE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380487" y="3388627"/>
              <a:ext cx="8274050" cy="134915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altLang="ko-KR" sz="30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2022</a:t>
              </a:r>
              <a:r>
                <a:rPr lang="ko-KR" altLang="en-US" sz="30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년 </a:t>
              </a:r>
              <a:r>
                <a:rPr lang="en-US" altLang="ko-KR" sz="30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7</a:t>
              </a:r>
              <a:r>
                <a:rPr lang="ko-KR" altLang="en-US" sz="30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 </a:t>
              </a:r>
              <a:r>
                <a:rPr lang="ko-KR" altLang="en-US" sz="30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정산 기준 </a:t>
              </a:r>
              <a:r>
                <a:rPr lang="ko-KR" altLang="en-US" sz="3000" b="1" kern="0" dirty="0" err="1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집행률</a:t>
              </a:r>
              <a:r>
                <a:rPr lang="ko-KR" altLang="en-US" sz="30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en-US" altLang="ko-KR" sz="30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25</a:t>
              </a:r>
              <a:r>
                <a:rPr lang="ko-KR" altLang="en-US" sz="30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개 자치구 중</a:t>
              </a:r>
              <a:endParaRPr lang="en-US" altLang="ko-KR" sz="30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endParaRPr lang="en-US" altLang="ko-KR" sz="30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en-US" altLang="ko-KR" sz="45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45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 </a:t>
              </a:r>
              <a:r>
                <a:rPr lang="ko-KR" altLang="en-US" sz="45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</a:t>
              </a:r>
              <a:r>
                <a:rPr lang="en-US" altLang="ko-KR" sz="45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53.82%</a:t>
              </a:r>
            </a:p>
            <a:p>
              <a:endParaRPr lang="en-US" altLang="ko-KR" sz="21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r"/>
              <a:r>
                <a:rPr lang="en-US" altLang="ko-KR" sz="21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※ </a:t>
              </a:r>
              <a:r>
                <a:rPr lang="ko-KR" altLang="en-US" sz="21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서울 </a:t>
              </a:r>
              <a:r>
                <a:rPr lang="en-US" altLang="ko-KR" sz="21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25</a:t>
              </a:r>
              <a:r>
                <a:rPr lang="ko-KR" altLang="en-US" sz="21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개 자치구 평균 </a:t>
              </a:r>
              <a:r>
                <a:rPr lang="en-US" altLang="ko-KR" sz="21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32.1%</a:t>
              </a:r>
              <a:endParaRPr lang="en-US" altLang="ko-KR" sz="21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58969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6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 </a:t>
            </a:r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찾아가는 체육교실 운영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415277" y="2496801"/>
            <a:ext cx="8313445" cy="3757041"/>
            <a:chOff x="2069394" y="3006052"/>
            <a:chExt cx="4805432" cy="375704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사각형: 둥근 모서리 18"/>
            <p:cNvSpPr/>
            <p:nvPr/>
          </p:nvSpPr>
          <p:spPr>
            <a:xfrm>
              <a:off x="2069394" y="3006052"/>
              <a:ext cx="4805432" cy="3757041"/>
            </a:xfrm>
            <a:prstGeom prst="roundRect">
              <a:avLst>
                <a:gd name="adj" fmla="val 2918"/>
              </a:avLst>
            </a:prstGeom>
            <a:solidFill>
              <a:schemeClr val="bg1"/>
            </a:solidFill>
            <a:ln w="57150">
              <a:solidFill>
                <a:srgbClr val="2E75B6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177543" y="3211297"/>
              <a:ext cx="4589136" cy="326698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사업기간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2022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 3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~12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대      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상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양천구 관내 특수학급 학생</a:t>
              </a:r>
              <a:endPara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         </a:t>
              </a: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  (</a:t>
              </a:r>
              <a:r>
                <a:rPr lang="ko-KR" altLang="en-US" sz="2000" kern="0" dirty="0" err="1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금옥여고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kern="0" dirty="0" err="1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금융고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kern="0" dirty="0" err="1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신서고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신목고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  <a:p>
              <a:pPr fontAlgn="base">
                <a:lnSpc>
                  <a:spcPct val="15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내     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용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장애인 탁구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파크 골프</a:t>
              </a:r>
              <a:endPara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</a:t>
              </a: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-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탁        구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강사가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학교로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직접 방문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교육</a:t>
              </a:r>
              <a:endPara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</a:t>
              </a: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- </a:t>
              </a:r>
              <a:r>
                <a:rPr lang="ko-KR" altLang="en-US" sz="2000" kern="0" dirty="0" err="1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파크골프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ko-KR" altLang="en-US" sz="2000" kern="0" dirty="0" err="1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안양천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파크골프장에서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교육</a:t>
              </a:r>
              <a:endPara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소요예산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16,200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천원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구비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100%)</a:t>
              </a:r>
              <a:endParaRPr lang="ko-KR" altLang="en-US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670822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6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 </a:t>
            </a:r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찾아가는 체육교실 운영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9</a:t>
            </a:fld>
            <a:endParaRPr lang="ko-KR" altLang="en-US"/>
          </a:p>
        </p:txBody>
      </p:sp>
      <p:pic>
        <p:nvPicPr>
          <p:cNvPr id="10" name="_x419823072" descr="EMB0000378cbf2b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11846" y="3345987"/>
            <a:ext cx="1890000" cy="189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_x419821632" descr="EMB0000378cbf2c"/>
          <p:cNvPicPr preferRelativeResize="0"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625350" y="3345987"/>
            <a:ext cx="1890000" cy="189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_x392314728" descr="EMB0000378cbf21"/>
          <p:cNvPicPr preferRelativeResize="0"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44" y="3345987"/>
            <a:ext cx="1890000" cy="189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>
            <a:spLocks/>
          </p:cNvSpPr>
          <p:nvPr/>
        </p:nvSpPr>
        <p:spPr>
          <a:xfrm>
            <a:off x="4572000" y="2745172"/>
            <a:ext cx="388530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700" b="1" dirty="0" err="1"/>
              <a:t>파크골프</a:t>
            </a:r>
            <a:endParaRPr lang="ko-KR" altLang="en-US" sz="27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88744" y="2745172"/>
            <a:ext cx="379755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700" b="1" dirty="0"/>
              <a:t>탁구</a:t>
            </a:r>
          </a:p>
        </p:txBody>
      </p:sp>
      <p:pic>
        <p:nvPicPr>
          <p:cNvPr id="15" name="_x392314248" descr="EMB0000378cbf20"/>
          <p:cNvPicPr preferRelativeResize="0"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948" y="3345987"/>
            <a:ext cx="1890000" cy="189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79667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6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 </a:t>
            </a:r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게이트볼 교실 운영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415277" y="2496801"/>
            <a:ext cx="8313445" cy="3112063"/>
            <a:chOff x="2069394" y="3006052"/>
            <a:chExt cx="4805432" cy="375704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사각형: 둥근 모서리 18"/>
            <p:cNvSpPr/>
            <p:nvPr/>
          </p:nvSpPr>
          <p:spPr>
            <a:xfrm>
              <a:off x="2069394" y="3006052"/>
              <a:ext cx="4805432" cy="3757041"/>
            </a:xfrm>
            <a:prstGeom prst="roundRect">
              <a:avLst>
                <a:gd name="adj" fmla="val 2918"/>
              </a:avLst>
            </a:prstGeom>
            <a:solidFill>
              <a:schemeClr val="bg1"/>
            </a:solidFill>
            <a:ln w="57150">
              <a:solidFill>
                <a:srgbClr val="2E75B6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177543" y="3211297"/>
              <a:ext cx="4589136" cy="245907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사업기간 </a:t>
              </a: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2022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 4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~5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 총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20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회 </a:t>
              </a: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사업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완료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endParaRPr lang="ko-KR" altLang="en-US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대      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상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양천구 성인 남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녀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(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장애인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일반인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  <a:p>
              <a:pPr fontAlgn="base">
                <a:lnSpc>
                  <a:spcPct val="20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장     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ko-KR" altLang="en-US" sz="2000" kern="0" dirty="0" err="1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신목종합사회복지관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kern="0" dirty="0" err="1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오목교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밑 </a:t>
              </a:r>
              <a:r>
                <a:rPr lang="ko-KR" altLang="en-US" sz="2000" kern="0" dirty="0" err="1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게이트볼장</a:t>
              </a:r>
              <a:endPara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20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소요예산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2,640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천원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구비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100%)</a:t>
              </a:r>
              <a:endParaRPr lang="ko-KR" altLang="en-US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902945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752" y="2812207"/>
            <a:ext cx="1890000" cy="1890000"/>
          </a:xfrm>
          <a:prstGeom prst="rect">
            <a:avLst/>
          </a:prstGeom>
        </p:spPr>
      </p:pic>
      <p:pic>
        <p:nvPicPr>
          <p:cNvPr id="6" name="그림 5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690" y="2812207"/>
            <a:ext cx="1890000" cy="1890000"/>
          </a:xfrm>
          <a:prstGeom prst="rect">
            <a:avLst/>
          </a:prstGeom>
        </p:spPr>
      </p:pic>
      <p:pic>
        <p:nvPicPr>
          <p:cNvPr id="8" name="내용 개체 틀 7"/>
          <p:cNvPicPr preferRelativeResize="0">
            <a:picLocks noGrp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28" y="2812207"/>
            <a:ext cx="1890000" cy="1890000"/>
          </a:xfrm>
        </p:spPr>
      </p:pic>
      <p:pic>
        <p:nvPicPr>
          <p:cNvPr id="9" name="그림 8"/>
          <p:cNvPicPr preferRelativeResize="0"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814" y="2812207"/>
            <a:ext cx="1890000" cy="1890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76576" y="4891732"/>
            <a:ext cx="239616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50" b="1" dirty="0" err="1"/>
              <a:t>신목종합사회복지관</a:t>
            </a:r>
            <a:endParaRPr lang="ko-KR" altLang="en-US" sz="135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747814" y="4891732"/>
            <a:ext cx="196987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50" b="1" dirty="0" err="1"/>
              <a:t>오목교</a:t>
            </a:r>
            <a:r>
              <a:rPr lang="ko-KR" altLang="en-US" sz="1350" b="1" dirty="0"/>
              <a:t> 밑 </a:t>
            </a:r>
            <a:r>
              <a:rPr lang="ko-KR" altLang="en-US" sz="1350" b="1" dirty="0" err="1"/>
              <a:t>게이트볼장</a:t>
            </a:r>
            <a:endParaRPr lang="ko-KR" altLang="en-US" sz="1350" b="1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11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5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 </a:t>
            </a:r>
            <a:r>
              <a:rPr lang="ko-KR" altLang="en-US" sz="3500" b="1" kern="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게이트볼 교실 운영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824303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6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4. </a:t>
            </a:r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양천구 장애인체육대회 참가비 지원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415277" y="2496801"/>
            <a:ext cx="8313445" cy="3781535"/>
            <a:chOff x="2069394" y="3006052"/>
            <a:chExt cx="4805432" cy="386902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사각형: 둥근 모서리 18"/>
            <p:cNvSpPr/>
            <p:nvPr/>
          </p:nvSpPr>
          <p:spPr>
            <a:xfrm>
              <a:off x="2069394" y="3006052"/>
              <a:ext cx="4805432" cy="3757041"/>
            </a:xfrm>
            <a:prstGeom prst="roundRect">
              <a:avLst>
                <a:gd name="adj" fmla="val 2918"/>
              </a:avLst>
            </a:prstGeom>
            <a:solidFill>
              <a:schemeClr val="bg1"/>
            </a:solidFill>
            <a:ln w="57150">
              <a:solidFill>
                <a:srgbClr val="2E75B6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177543" y="3211297"/>
              <a:ext cx="4589136" cy="366378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사업기간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2022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 1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~12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 </a:t>
              </a:r>
            </a:p>
            <a:p>
              <a:pPr fontAlgn="base">
                <a:lnSpc>
                  <a:spcPct val="20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지원내역 </a:t>
              </a:r>
              <a:endPara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fontAlgn="base">
                <a:lnSpc>
                  <a:spcPct val="200000"/>
                </a:lnSpc>
              </a:pP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- 2022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년 서울특별시 장애인 생활체육대회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1,500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천원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(2022.09)</a:t>
              </a:r>
            </a:p>
            <a:p>
              <a:pPr fontAlgn="base">
                <a:lnSpc>
                  <a:spcPct val="200000"/>
                </a:lnSpc>
              </a:pP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-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42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회 전국장애인체육대회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1,000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천원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(2022.10</a:t>
              </a: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.)</a:t>
              </a:r>
            </a:p>
            <a:p>
              <a:pPr fontAlgn="base">
                <a:lnSpc>
                  <a:spcPct val="200000"/>
                </a:lnSpc>
              </a:pP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소요예산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4,000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천원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구비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100</a:t>
              </a: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%)</a:t>
              </a:r>
              <a:endParaRPr lang="ko-KR" altLang="en-US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158757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6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5. </a:t>
            </a:r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걷기 교실 운영</a:t>
            </a:r>
            <a:r>
              <a:rPr lang="en-US" altLang="ko-KR" sz="20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(2023</a:t>
            </a:r>
            <a:r>
              <a:rPr lang="ko-KR" altLang="en-US" sz="20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신규사업</a:t>
            </a:r>
            <a:r>
              <a:rPr lang="en-US" altLang="ko-KR" sz="20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ko-KR" sz="20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415277" y="2424793"/>
            <a:ext cx="8313445" cy="3502481"/>
            <a:chOff x="2069394" y="3006052"/>
            <a:chExt cx="4805432" cy="375704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" name="사각형: 둥근 모서리 18"/>
            <p:cNvSpPr/>
            <p:nvPr/>
          </p:nvSpPr>
          <p:spPr>
            <a:xfrm>
              <a:off x="2069394" y="3006052"/>
              <a:ext cx="4805432" cy="3757041"/>
            </a:xfrm>
            <a:prstGeom prst="roundRect">
              <a:avLst>
                <a:gd name="adj" fmla="val 2918"/>
              </a:avLst>
            </a:prstGeom>
            <a:solidFill>
              <a:schemeClr val="bg1"/>
            </a:solidFill>
            <a:ln w="57150">
              <a:solidFill>
                <a:srgbClr val="2E75B6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177543" y="3211298"/>
              <a:ext cx="4589136" cy="32980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사업기간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2023. 3~6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2023. 9~11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</a:t>
              </a:r>
              <a:endPara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        ※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혹서기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kern="0" dirty="0" err="1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혹한기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지양 예정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일정 변동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가능</a:t>
              </a:r>
              <a:endPara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장      소 </a:t>
              </a:r>
              <a:r>
                <a:rPr lang="en-US" altLang="ko-KR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관내 공원</a:t>
              </a:r>
              <a:endPara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내     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용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ko-KR" altLang="en-US" sz="2000" kern="0" dirty="0" err="1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파워워킹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경보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競步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등</a:t>
              </a:r>
              <a:endPara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>
                <a:lnSpc>
                  <a:spcPct val="200000"/>
                </a:lnSpc>
              </a:pP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■ </a:t>
              </a:r>
              <a:r>
                <a:rPr lang="ko-KR" altLang="en-US" sz="2000" kern="0" dirty="0" smtClean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소요예산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2,160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천원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구비 </a:t>
              </a:r>
              <a:r>
                <a:rPr lang="en-US" altLang="ko-KR" sz="2000" kern="0" dirty="0">
                  <a:ln>
                    <a:solidFill>
                      <a:schemeClr val="accent5">
                        <a:lumMod val="5000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100%)</a:t>
              </a: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855030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771900" y="5201048"/>
            <a:ext cx="99424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sz="1350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8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양천구 장애인 생활체육의 방향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14</a:t>
            </a:fld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4" y="3468008"/>
            <a:ext cx="3438589" cy="305344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2680" y="3521779"/>
            <a:ext cx="3372896" cy="3083128"/>
          </a:xfrm>
          <a:prstGeom prst="rect">
            <a:avLst/>
          </a:prstGeom>
        </p:spPr>
      </p:pic>
      <p:sp>
        <p:nvSpPr>
          <p:cNvPr id="10" name="내용 개체 틀 2"/>
          <p:cNvSpPr txBox="1">
            <a:spLocks/>
          </p:cNvSpPr>
          <p:nvPr/>
        </p:nvSpPr>
        <p:spPr>
          <a:xfrm>
            <a:off x="628650" y="2376233"/>
            <a:ext cx="7886700" cy="7869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ko-KR" altLang="en-US" sz="1800" b="1" dirty="0" smtClean="0">
                <a:ea typeface="나눔바른고딕" panose="020B0603020101020101"/>
              </a:rPr>
              <a:t>만</a:t>
            </a:r>
            <a:r>
              <a:rPr lang="en-US" altLang="ko-KR" sz="1800" b="1" dirty="0" smtClean="0">
                <a:ea typeface="나눔바른고딕" panose="020B0603020101020101"/>
              </a:rPr>
              <a:t>10~69</a:t>
            </a:r>
            <a:r>
              <a:rPr lang="ko-KR" altLang="en-US" sz="1800" b="1" dirty="0" smtClean="0">
                <a:ea typeface="나눔바른고딕" panose="020B0603020101020101"/>
              </a:rPr>
              <a:t>세 장애인 </a:t>
            </a:r>
            <a:r>
              <a:rPr lang="en-US" altLang="ko-KR" sz="1800" b="1" dirty="0" smtClean="0">
                <a:ea typeface="나눔바른고딕" panose="020B0603020101020101"/>
              </a:rPr>
              <a:t>1</a:t>
            </a:r>
            <a:r>
              <a:rPr lang="ko-KR" altLang="en-US" sz="1800" b="1" dirty="0" smtClean="0">
                <a:ea typeface="나눔바른고딕" panose="020B0603020101020101"/>
              </a:rPr>
              <a:t>만명 대상으로 </a:t>
            </a:r>
            <a:r>
              <a:rPr lang="en-US" altLang="ko-KR" sz="1800" b="1" dirty="0" smtClean="0">
                <a:ea typeface="나눔바른고딕" panose="020B0603020101020101"/>
              </a:rPr>
              <a:t> </a:t>
            </a:r>
            <a:r>
              <a:rPr lang="ko-KR" altLang="en-US" sz="1800" b="1" dirty="0" smtClean="0">
                <a:ea typeface="나눔바른고딕" panose="020B0603020101020101"/>
              </a:rPr>
              <a:t>장애인 생활체육조사를 실시한 결과</a:t>
            </a:r>
            <a:endParaRPr lang="en-US" altLang="ko-KR" sz="1800" b="1" dirty="0" smtClean="0">
              <a:ea typeface="나눔바른고딕" panose="020B0603020101020101"/>
            </a:endParaRPr>
          </a:p>
          <a:p>
            <a:pPr marL="0" indent="0" algn="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altLang="ko-KR" sz="1500" dirty="0" smtClean="0"/>
              <a:t>※ </a:t>
            </a:r>
            <a:r>
              <a:rPr lang="ko-KR" altLang="en-US" sz="1500" dirty="0" smtClean="0"/>
              <a:t>출처 </a:t>
            </a:r>
            <a:r>
              <a:rPr lang="en-US" altLang="ko-KR" sz="1500" dirty="0" smtClean="0"/>
              <a:t>: 2021</a:t>
            </a:r>
            <a:r>
              <a:rPr lang="ko-KR" altLang="en-US" sz="1500" dirty="0" smtClean="0"/>
              <a:t>년 장애인 생활체육 조사결과 보고서</a:t>
            </a:r>
            <a:r>
              <a:rPr lang="en-US" altLang="ko-KR" sz="1500" dirty="0" smtClean="0"/>
              <a:t>(</a:t>
            </a:r>
            <a:r>
              <a:rPr lang="ko-KR" altLang="en-US" sz="1500" dirty="0" smtClean="0"/>
              <a:t>문화체육관광부</a:t>
            </a:r>
            <a:r>
              <a:rPr lang="en-US" altLang="ko-KR" sz="1500" dirty="0" smtClean="0"/>
              <a:t>)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altLang="ko-KR" sz="1300" dirty="0" smtClean="0"/>
          </a:p>
        </p:txBody>
      </p:sp>
      <p:sp>
        <p:nvSpPr>
          <p:cNvPr id="13" name="직사각형 12"/>
          <p:cNvSpPr/>
          <p:nvPr/>
        </p:nvSpPr>
        <p:spPr>
          <a:xfrm>
            <a:off x="1273629" y="4033157"/>
            <a:ext cx="3102428" cy="43270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279578" y="4038602"/>
            <a:ext cx="3102428" cy="43270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992443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15</a:t>
            </a:fld>
            <a:endParaRPr lang="ko-KR" altLang="en-US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628650" y="2214735"/>
            <a:ext cx="7886700" cy="786946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ko-KR" altLang="en-US" sz="1800" b="1" dirty="0" smtClean="0">
                <a:ea typeface="나눔바른고딕" panose="020B0603020101020101"/>
              </a:rPr>
              <a:t>만</a:t>
            </a:r>
            <a:r>
              <a:rPr lang="en-US" altLang="ko-KR" sz="1800" b="1" dirty="0" smtClean="0">
                <a:ea typeface="나눔바른고딕" panose="020B0603020101020101"/>
              </a:rPr>
              <a:t>10~69</a:t>
            </a:r>
            <a:r>
              <a:rPr lang="ko-KR" altLang="en-US" sz="1800" b="1" dirty="0" smtClean="0">
                <a:ea typeface="나눔바른고딕" panose="020B0603020101020101"/>
              </a:rPr>
              <a:t>세 장애인 </a:t>
            </a:r>
            <a:r>
              <a:rPr lang="en-US" altLang="ko-KR" sz="1800" b="1" dirty="0" smtClean="0">
                <a:ea typeface="나눔바른고딕" panose="020B0603020101020101"/>
              </a:rPr>
              <a:t>1</a:t>
            </a:r>
            <a:r>
              <a:rPr lang="ko-KR" altLang="en-US" sz="1800" b="1" dirty="0" smtClean="0">
                <a:ea typeface="나눔바른고딕" panose="020B0603020101020101"/>
              </a:rPr>
              <a:t>만명 대상으로 </a:t>
            </a:r>
            <a:r>
              <a:rPr lang="en-US" altLang="ko-KR" sz="1800" b="1" dirty="0">
                <a:ea typeface="나눔바른고딕" panose="020B0603020101020101"/>
              </a:rPr>
              <a:t> </a:t>
            </a:r>
            <a:r>
              <a:rPr lang="ko-KR" altLang="en-US" sz="1800" b="1" dirty="0" smtClean="0">
                <a:ea typeface="나눔바른고딕" panose="020B0603020101020101"/>
              </a:rPr>
              <a:t>장애인 생활체육조사를 실시한 결과</a:t>
            </a:r>
            <a:endParaRPr lang="en-US" altLang="ko-KR" sz="1800" b="1" dirty="0" smtClean="0">
              <a:ea typeface="나눔바른고딕" panose="020B0603020101020101"/>
            </a:endParaRPr>
          </a:p>
          <a:p>
            <a:pPr marL="0" indent="0" algn="r">
              <a:lnSpc>
                <a:spcPct val="100000"/>
              </a:lnSpc>
              <a:buNone/>
            </a:pPr>
            <a:r>
              <a:rPr lang="en-US" altLang="ko-KR" sz="1500" dirty="0" smtClean="0"/>
              <a:t>※ </a:t>
            </a:r>
            <a:r>
              <a:rPr lang="ko-KR" altLang="en-US" sz="1500" dirty="0" smtClean="0"/>
              <a:t>출처 </a:t>
            </a:r>
            <a:r>
              <a:rPr lang="en-US" altLang="ko-KR" sz="1500" dirty="0" smtClean="0"/>
              <a:t>: 2021</a:t>
            </a:r>
            <a:r>
              <a:rPr lang="ko-KR" altLang="en-US" sz="1500" dirty="0" smtClean="0"/>
              <a:t>년 장애인 생활체육 조사결과 보고서</a:t>
            </a:r>
            <a:r>
              <a:rPr lang="en-US" altLang="ko-KR" sz="1500" dirty="0" smtClean="0"/>
              <a:t>(</a:t>
            </a:r>
            <a:r>
              <a:rPr lang="ko-KR" altLang="en-US" sz="1500" dirty="0" smtClean="0"/>
              <a:t>문화체육관광부</a:t>
            </a:r>
            <a:r>
              <a:rPr lang="en-US" altLang="ko-KR" sz="1500" dirty="0" smtClean="0"/>
              <a:t>)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ko-KR" sz="1300" dirty="0" smtClean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8464" y="2983680"/>
            <a:ext cx="4080781" cy="333941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 rot="5400000">
            <a:off x="1604282" y="4584249"/>
            <a:ext cx="2432955" cy="6286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양천구 장애인 생활체육의 방향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138269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28650" y="2405289"/>
            <a:ext cx="7886700" cy="4351338"/>
          </a:xfrm>
        </p:spPr>
        <p:txBody>
          <a:bodyPr/>
          <a:lstStyle/>
          <a:p>
            <a:pPr marL="0" indent="0">
              <a:buNone/>
            </a:pPr>
            <a:endParaRPr lang="en-US" altLang="ko-KR" spc="-225" dirty="0"/>
          </a:p>
          <a:p>
            <a:pPr marL="0" indent="0">
              <a:buNone/>
            </a:pPr>
            <a:endParaRPr lang="en-US" altLang="ko-KR" spc="-225" dirty="0"/>
          </a:p>
        </p:txBody>
      </p:sp>
      <p:grpSp>
        <p:nvGrpSpPr>
          <p:cNvPr id="4" name="그룹 3"/>
          <p:cNvGrpSpPr/>
          <p:nvPr/>
        </p:nvGrpSpPr>
        <p:grpSpPr>
          <a:xfrm>
            <a:off x="734786" y="3613769"/>
            <a:ext cx="3722914" cy="2991138"/>
            <a:chOff x="734786" y="3613769"/>
            <a:chExt cx="3230799" cy="2550665"/>
          </a:xfrm>
        </p:grpSpPr>
        <p:graphicFrame>
          <p:nvGraphicFramePr>
            <p:cNvPr id="7" name="차트 6"/>
            <p:cNvGraphicFramePr/>
            <p:nvPr>
              <p:extLst>
                <p:ext uri="{D42A27DB-BD31-4B8C-83A1-F6EECF244321}">
                  <p14:modId xmlns:p14="http://schemas.microsoft.com/office/powerpoint/2010/main" val="2609472730"/>
                </p:ext>
              </p:extLst>
            </p:nvPr>
          </p:nvGraphicFramePr>
          <p:xfrm>
            <a:off x="734786" y="3756704"/>
            <a:ext cx="3230799" cy="24077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4" name="TextBox 13"/>
            <p:cNvSpPr txBox="1"/>
            <p:nvPr/>
          </p:nvSpPr>
          <p:spPr>
            <a:xfrm>
              <a:off x="3649841" y="5680085"/>
              <a:ext cx="315744" cy="2077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50" dirty="0"/>
                <a:t>(</a:t>
              </a:r>
              <a:r>
                <a:rPr lang="ko-KR" altLang="en-US" sz="750" dirty="0"/>
                <a:t>년</a:t>
              </a:r>
              <a:r>
                <a:rPr lang="en-US" altLang="ko-KR" sz="750" dirty="0"/>
                <a:t>)</a:t>
              </a:r>
              <a:endParaRPr lang="ko-KR" altLang="en-US" sz="75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06526" y="3613769"/>
              <a:ext cx="415859" cy="2077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50" dirty="0"/>
                <a:t>(</a:t>
              </a:r>
              <a:r>
                <a:rPr lang="ko-KR" altLang="en-US" sz="750" dirty="0"/>
                <a:t>천원</a:t>
              </a:r>
              <a:r>
                <a:rPr lang="en-US" altLang="ko-KR" sz="750" dirty="0"/>
                <a:t>)</a:t>
              </a:r>
              <a:endParaRPr lang="ko-KR" altLang="en-US" sz="750" dirty="0"/>
            </a:p>
          </p:txBody>
        </p:sp>
      </p:grpSp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11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양천구 장애인 생활체육의 방향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16</a:t>
            </a:fld>
            <a:endParaRPr lang="ko-KR" altLang="en-US"/>
          </a:p>
        </p:txBody>
      </p:sp>
      <p:sp>
        <p:nvSpPr>
          <p:cNvPr id="12" name="사각형: 둥근 모서리 18"/>
          <p:cNvSpPr/>
          <p:nvPr/>
        </p:nvSpPr>
        <p:spPr>
          <a:xfrm>
            <a:off x="5167992" y="3502481"/>
            <a:ext cx="3624943" cy="2947306"/>
          </a:xfrm>
          <a:prstGeom prst="roundRect">
            <a:avLst>
              <a:gd name="adj" fmla="val 2918"/>
            </a:avLst>
          </a:prstGeom>
          <a:solidFill>
            <a:schemeClr val="bg1"/>
          </a:solidFill>
          <a:ln w="57150">
            <a:solidFill>
              <a:srgbClr val="2E75B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예산액이 증가하고 </a:t>
            </a:r>
            <a:r>
              <a:rPr lang="ko-KR" altLang="en-US" dirty="0">
                <a:solidFill>
                  <a:schemeClr val="tx1"/>
                </a:solidFill>
              </a:rPr>
              <a:t>있으나 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ko-KR" altLang="en-US" dirty="0">
                <a:solidFill>
                  <a:schemeClr val="tx1"/>
                </a:solidFill>
              </a:rPr>
              <a:t>현재 장애인 </a:t>
            </a:r>
            <a:r>
              <a:rPr lang="ko-KR" altLang="en-US" dirty="0" smtClean="0">
                <a:solidFill>
                  <a:schemeClr val="tx1"/>
                </a:solidFill>
              </a:rPr>
              <a:t>스포츠 강좌 이용권 </a:t>
            </a:r>
            <a:r>
              <a:rPr lang="ko-KR" altLang="en-US" dirty="0">
                <a:solidFill>
                  <a:schemeClr val="tx1"/>
                </a:solidFill>
              </a:rPr>
              <a:t>이용 가능한 시설은 </a:t>
            </a:r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u="sng" dirty="0">
                <a:solidFill>
                  <a:schemeClr val="tx1"/>
                </a:solidFill>
              </a:rPr>
              <a:t>16</a:t>
            </a:r>
            <a:r>
              <a:rPr lang="ko-KR" altLang="en-US" dirty="0" smtClean="0">
                <a:solidFill>
                  <a:schemeClr val="tx1"/>
                </a:solidFill>
              </a:rPr>
              <a:t>개소</a:t>
            </a:r>
            <a:r>
              <a:rPr lang="en-US" altLang="ko-KR" sz="1300" dirty="0">
                <a:solidFill>
                  <a:schemeClr val="tx1"/>
                </a:solidFill>
              </a:rPr>
              <a:t>(2022. 10.</a:t>
            </a:r>
            <a:r>
              <a:rPr lang="ko-KR" altLang="en-US" sz="1300" dirty="0">
                <a:solidFill>
                  <a:schemeClr val="tx1"/>
                </a:solidFill>
              </a:rPr>
              <a:t>기준</a:t>
            </a:r>
            <a:r>
              <a:rPr lang="en-US" altLang="ko-KR" sz="1300" dirty="0" smtClean="0">
                <a:solidFill>
                  <a:schemeClr val="tx1"/>
                </a:solidFill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</a:rPr>
              <a:t>에 불과함</a:t>
            </a:r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>
              <a:solidFill>
                <a:schemeClr val="tx1"/>
              </a:solidFill>
            </a:endParaRPr>
          </a:p>
          <a:p>
            <a:r>
              <a:rPr lang="en-US" altLang="ko-KR" dirty="0" smtClean="0">
                <a:solidFill>
                  <a:schemeClr val="tx1"/>
                </a:solidFill>
              </a:rPr>
              <a:t>→ </a:t>
            </a:r>
            <a:r>
              <a:rPr lang="ko-KR" altLang="en-US" dirty="0" smtClean="0">
                <a:solidFill>
                  <a:schemeClr val="tx1"/>
                </a:solidFill>
              </a:rPr>
              <a:t>체육시설 확보를 위한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sz="2200" b="1" dirty="0" smtClean="0">
                <a:solidFill>
                  <a:schemeClr val="accent6">
                    <a:lumMod val="50000"/>
                  </a:schemeClr>
                </a:solidFill>
              </a:rPr>
              <a:t>가입 유치 홍보 </a:t>
            </a:r>
            <a:r>
              <a:rPr lang="ko-KR" altLang="en-US" dirty="0" smtClean="0">
                <a:solidFill>
                  <a:schemeClr val="tx1"/>
                </a:solidFill>
              </a:rPr>
              <a:t>및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sz="2000" b="1" dirty="0">
                <a:solidFill>
                  <a:schemeClr val="tx1"/>
                </a:solidFill>
              </a:rPr>
              <a:t> 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   </a:t>
            </a:r>
            <a:r>
              <a:rPr lang="ko-KR" altLang="en-US" sz="2200" b="1" dirty="0" smtClean="0">
                <a:solidFill>
                  <a:schemeClr val="accent6">
                    <a:lumMod val="50000"/>
                  </a:schemeClr>
                </a:solidFill>
              </a:rPr>
              <a:t>가입 인센티브</a:t>
            </a:r>
            <a:r>
              <a:rPr lang="ko-KR" altLang="en-US" sz="2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등 고려 필요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400789" y="2154835"/>
            <a:ext cx="8424802" cy="883663"/>
            <a:chOff x="315806" y="3274322"/>
            <a:chExt cx="8338731" cy="1577764"/>
          </a:xfrm>
        </p:grpSpPr>
        <p:sp>
          <p:nvSpPr>
            <p:cNvPr id="18" name="사각형: 둥근 모서리 102">
              <a:extLst>
                <a:ext uri="{FF2B5EF4-FFF2-40B4-BE49-F238E27FC236}">
                  <a16:creationId xmlns="" xmlns:a16="http://schemas.microsoft.com/office/drawing/2014/main" id="{1CC11293-9F84-4AA5-8B1A-B95D43553D80}"/>
                </a:ext>
              </a:extLst>
            </p:cNvPr>
            <p:cNvSpPr/>
            <p:nvPr/>
          </p:nvSpPr>
          <p:spPr>
            <a:xfrm>
              <a:off x="315806" y="3274322"/>
              <a:ext cx="8274050" cy="1577764"/>
            </a:xfrm>
            <a:prstGeom prst="roundRect">
              <a:avLst>
                <a:gd name="adj" fmla="val 8118"/>
              </a:avLst>
            </a:prstGeom>
            <a:solidFill>
              <a:srgbClr val="AAA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사각형: 둥근 모서리 29"/>
            <p:cNvSpPr/>
            <p:nvPr/>
          </p:nvSpPr>
          <p:spPr>
            <a:xfrm>
              <a:off x="380486" y="3274322"/>
              <a:ext cx="8274050" cy="1577764"/>
            </a:xfrm>
            <a:prstGeom prst="roundRect">
              <a:avLst>
                <a:gd name="adj" fmla="val 8118"/>
              </a:avLst>
            </a:prstGeom>
            <a:solidFill>
              <a:srgbClr val="EAE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380487" y="3280123"/>
              <a:ext cx="8274050" cy="156615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385763" indent="-385763">
                <a:buAutoNum type="arabicPeriod"/>
              </a:pPr>
              <a:r>
                <a:rPr lang="ko-KR" altLang="en-US" sz="21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장애인  스포츠 강좌  이용권  </a:t>
              </a:r>
              <a:r>
                <a:rPr lang="ko-KR" altLang="en-US" sz="21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예산 증가에 따른</a:t>
              </a:r>
              <a:endParaRPr lang="en-US" altLang="ko-KR" sz="21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21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</a:t>
              </a:r>
              <a:r>
                <a:rPr lang="ko-KR" altLang="en-US" sz="30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장애인 </a:t>
              </a:r>
              <a:r>
                <a:rPr lang="ko-KR" altLang="en-US" sz="3000" b="1" kern="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체육시설  확보  </a:t>
              </a:r>
              <a:r>
                <a:rPr lang="ko-KR" altLang="en-US" sz="3000" b="1" kern="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424A7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필요</a:t>
              </a:r>
              <a:endParaRPr lang="en-US" altLang="ko-KR" sz="30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952444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17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389971" y="2170002"/>
            <a:ext cx="8424802" cy="654841"/>
            <a:chOff x="315806" y="3274322"/>
            <a:chExt cx="8338731" cy="1577764"/>
          </a:xfrm>
        </p:grpSpPr>
        <p:sp>
          <p:nvSpPr>
            <p:cNvPr id="8" name="사각형: 둥근 모서리 102">
              <a:extLst>
                <a:ext uri="{FF2B5EF4-FFF2-40B4-BE49-F238E27FC236}">
                  <a16:creationId xmlns="" xmlns:a16="http://schemas.microsoft.com/office/drawing/2014/main" id="{1CC11293-9F84-4AA5-8B1A-B95D43553D80}"/>
                </a:ext>
              </a:extLst>
            </p:cNvPr>
            <p:cNvSpPr/>
            <p:nvPr/>
          </p:nvSpPr>
          <p:spPr>
            <a:xfrm>
              <a:off x="315806" y="3274322"/>
              <a:ext cx="8274050" cy="1577764"/>
            </a:xfrm>
            <a:prstGeom prst="roundRect">
              <a:avLst>
                <a:gd name="adj" fmla="val 8118"/>
              </a:avLst>
            </a:prstGeom>
            <a:solidFill>
              <a:srgbClr val="AAA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사각형: 둥근 모서리 29"/>
            <p:cNvSpPr/>
            <p:nvPr/>
          </p:nvSpPr>
          <p:spPr>
            <a:xfrm>
              <a:off x="380486" y="3274322"/>
              <a:ext cx="8274050" cy="1577764"/>
            </a:xfrm>
            <a:prstGeom prst="roundRect">
              <a:avLst>
                <a:gd name="adj" fmla="val 8118"/>
              </a:avLst>
            </a:prstGeom>
            <a:solidFill>
              <a:srgbClr val="EAE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380487" y="3949753"/>
              <a:ext cx="8274050" cy="2268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endParaRPr lang="ko-KR" altLang="en-US" sz="2400" dirty="0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460639" y="2240128"/>
            <a:ext cx="647645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 </a:t>
            </a:r>
            <a:r>
              <a:rPr lang="ko-KR" altLang="en-US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생활체육을 위한 </a:t>
            </a:r>
            <a:r>
              <a:rPr lang="ko-KR" altLang="en-US" sz="30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비용 지원 확대</a:t>
            </a:r>
            <a:endParaRPr lang="en-US" altLang="ko-KR" sz="3000" b="1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24A72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" name="사각형: 둥근 모서리 18"/>
          <p:cNvSpPr/>
          <p:nvPr/>
        </p:nvSpPr>
        <p:spPr>
          <a:xfrm>
            <a:off x="571500" y="3306536"/>
            <a:ext cx="8098971" cy="3143251"/>
          </a:xfrm>
          <a:prstGeom prst="roundRect">
            <a:avLst>
              <a:gd name="adj" fmla="val 2918"/>
            </a:avLst>
          </a:prstGeom>
          <a:solidFill>
            <a:schemeClr val="bg1"/>
          </a:solidFill>
          <a:ln w="57150">
            <a:solidFill>
              <a:srgbClr val="2E75B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“2021</a:t>
            </a:r>
            <a:r>
              <a:rPr lang="ko-KR" altLang="en-US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장애인 생활체육 조사결과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보고서</a:t>
            </a:r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”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내용 참조하여</a:t>
            </a:r>
            <a:endParaRPr lang="en-US" altLang="ko-KR" sz="2000" kern="0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 sz="2000" kern="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→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운동시 가장 필요한 사항으로 </a:t>
            </a:r>
            <a:r>
              <a:rPr lang="en-US" altLang="ko-KR" sz="25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“</a:t>
            </a:r>
            <a:r>
              <a:rPr lang="ko-KR" altLang="en-US" sz="25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비용 지원</a:t>
            </a:r>
            <a:r>
              <a:rPr lang="en-US" altLang="ko-KR" sz="25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” </a:t>
            </a:r>
          </a:p>
          <a:p>
            <a:endParaRPr lang="en-US" altLang="ko-KR" sz="2500" kern="0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→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</a:t>
            </a:r>
            <a:r>
              <a:rPr lang="ko-KR" altLang="en-US" sz="2000" kern="0" dirty="0" err="1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스포츠강좌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이용권 추가 지원을 위한 예산 확보 필요</a:t>
            </a:r>
            <a:endParaRPr lang="en-US" altLang="ko-KR" sz="2000" kern="0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문화체육관광부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∙ 서울특별시 관련 부서와의 협조</a:t>
            </a:r>
            <a:endParaRPr lang="en-US" altLang="ko-KR" sz="2000" kern="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4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양천구 장애인 생활체육의 방향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493811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18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389971" y="2170002"/>
            <a:ext cx="8424802" cy="654841"/>
            <a:chOff x="315806" y="3274322"/>
            <a:chExt cx="8338731" cy="1577764"/>
          </a:xfrm>
        </p:grpSpPr>
        <p:sp>
          <p:nvSpPr>
            <p:cNvPr id="8" name="사각형: 둥근 모서리 102">
              <a:extLst>
                <a:ext uri="{FF2B5EF4-FFF2-40B4-BE49-F238E27FC236}">
                  <a16:creationId xmlns="" xmlns:a16="http://schemas.microsoft.com/office/drawing/2014/main" id="{1CC11293-9F84-4AA5-8B1A-B95D43553D80}"/>
                </a:ext>
              </a:extLst>
            </p:cNvPr>
            <p:cNvSpPr/>
            <p:nvPr/>
          </p:nvSpPr>
          <p:spPr>
            <a:xfrm>
              <a:off x="315806" y="3274322"/>
              <a:ext cx="8274050" cy="1577764"/>
            </a:xfrm>
            <a:prstGeom prst="roundRect">
              <a:avLst>
                <a:gd name="adj" fmla="val 8118"/>
              </a:avLst>
            </a:prstGeom>
            <a:solidFill>
              <a:srgbClr val="AAA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사각형: 둥근 모서리 29"/>
            <p:cNvSpPr/>
            <p:nvPr/>
          </p:nvSpPr>
          <p:spPr>
            <a:xfrm>
              <a:off x="380486" y="3274322"/>
              <a:ext cx="8274050" cy="1577764"/>
            </a:xfrm>
            <a:prstGeom prst="roundRect">
              <a:avLst>
                <a:gd name="adj" fmla="val 8118"/>
              </a:avLst>
            </a:prstGeom>
            <a:solidFill>
              <a:srgbClr val="EAE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380487" y="3949753"/>
              <a:ext cx="8274050" cy="2268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endParaRPr lang="ko-KR" altLang="en-US" sz="2400" dirty="0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460639" y="2240128"/>
            <a:ext cx="686117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 </a:t>
            </a:r>
            <a:r>
              <a:rPr lang="ko-KR" altLang="en-US" sz="2500" b="1" kern="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걷기교실</a:t>
            </a:r>
            <a:r>
              <a:rPr lang="ko-KR" altLang="en-US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sz="25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등</a:t>
            </a:r>
            <a:r>
              <a:rPr lang="ko-KR" altLang="en-US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sz="25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생활체육교실 종목 확대</a:t>
            </a:r>
            <a:endParaRPr lang="en-US" altLang="ko-KR" sz="2500" b="1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24A72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" name="사각형: 둥근 모서리 18"/>
          <p:cNvSpPr/>
          <p:nvPr/>
        </p:nvSpPr>
        <p:spPr>
          <a:xfrm>
            <a:off x="571500" y="3306536"/>
            <a:ext cx="8098971" cy="3143251"/>
          </a:xfrm>
          <a:prstGeom prst="roundRect">
            <a:avLst>
              <a:gd name="adj" fmla="val 2918"/>
            </a:avLst>
          </a:prstGeom>
          <a:solidFill>
            <a:schemeClr val="bg1"/>
          </a:solidFill>
          <a:ln w="57150">
            <a:solidFill>
              <a:srgbClr val="2E75B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“2021</a:t>
            </a:r>
            <a:r>
              <a:rPr lang="ko-KR" altLang="en-US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장애인 생활체육 조사결과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보고서</a:t>
            </a:r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”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내용 참조하여</a:t>
            </a:r>
            <a:endParaRPr lang="en-US" altLang="ko-KR" sz="2000" kern="0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 sz="2000" kern="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en-US" altLang="ko-KR" sz="2000" kern="0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→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희망 운동 종목으로 </a:t>
            </a:r>
            <a:r>
              <a:rPr lang="en-US" altLang="ko-KR" sz="25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“</a:t>
            </a:r>
            <a:r>
              <a:rPr lang="ko-KR" altLang="en-US" sz="25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체력단련 및 </a:t>
            </a:r>
            <a:r>
              <a:rPr lang="ko-KR" altLang="en-US" sz="2500" kern="0" dirty="0" err="1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생활운동</a:t>
            </a:r>
            <a:r>
              <a:rPr lang="en-US" altLang="ko-KR" sz="25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”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분야</a:t>
            </a:r>
            <a:endParaRPr lang="en-US" altLang="ko-KR" sz="2000" kern="0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en-US" altLang="ko-KR" sz="2000" kern="0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→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체육 관련 시설</a:t>
            </a:r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공원</a:t>
            </a:r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체육시설 등</a:t>
            </a:r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확보 필요</a:t>
            </a:r>
            <a:endParaRPr lang="en-US" altLang="ko-KR" sz="2000" kern="0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 sz="2000" kern="0" dirty="0" smtClean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en-US" altLang="ko-KR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→ </a:t>
            </a:r>
            <a:r>
              <a:rPr lang="ko-KR" altLang="en-US" sz="2000" kern="0" dirty="0" err="1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걷기교실</a:t>
            </a:r>
            <a:r>
              <a:rPr lang="ko-KR" altLang="en-US" sz="2000" kern="0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 장애인 생활체육교실의 종목 확대 필요</a:t>
            </a:r>
            <a:endParaRPr lang="en-US" altLang="ko-KR" sz="2000" kern="0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4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양천구 장애인 생활체육의 방향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7008384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3A184-67E8-40B5-A2FF-4C77723C277C}" type="slidenum">
              <a:rPr lang="ko-KR" altLang="en-US" smtClean="0"/>
              <a:t>19</a:t>
            </a:fld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35" y="221518"/>
            <a:ext cx="5094515" cy="576618"/>
          </a:xfrm>
          <a:prstGeom prst="rect">
            <a:avLst/>
          </a:prstGeom>
        </p:spPr>
      </p:pic>
      <p:sp>
        <p:nvSpPr>
          <p:cNvPr id="12" name="사각형: 둥근 모서리 18"/>
          <p:cNvSpPr/>
          <p:nvPr/>
        </p:nvSpPr>
        <p:spPr>
          <a:xfrm>
            <a:off x="311285" y="2237362"/>
            <a:ext cx="8521429" cy="4299625"/>
          </a:xfrm>
          <a:prstGeom prst="roundRect">
            <a:avLst>
              <a:gd name="adj" fmla="val 2918"/>
            </a:avLst>
          </a:prstGeom>
          <a:solidFill>
            <a:schemeClr val="bg1"/>
          </a:solidFill>
          <a:ln w="57150">
            <a:solidFill>
              <a:srgbClr val="2E75B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5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앞으로 양천구는 </a:t>
            </a:r>
            <a:endParaRPr lang="en-US" altLang="ko-KR" sz="2500" b="1" kern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24A72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</a:t>
            </a:r>
            <a:r>
              <a:rPr lang="ko-KR" altLang="en-US" sz="25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생활체육의 활성화를 통해</a:t>
            </a:r>
            <a:endParaRPr lang="en-US" altLang="ko-KR" sz="2500" b="1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24A72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장애인 분들의 일상의 </a:t>
            </a:r>
            <a:r>
              <a:rPr lang="ko-KR" altLang="en-US" sz="25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활력과 보람을 제공함과 동시에</a:t>
            </a:r>
            <a:r>
              <a:rPr lang="en-US" altLang="ko-KR" sz="25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endParaRPr lang="en-US" altLang="ko-KR" sz="2500" b="1" kern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24A72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사회적 </a:t>
            </a:r>
            <a:r>
              <a:rPr lang="ko-KR" altLang="en-US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Calibri" panose="020F0502020204030204" pitchFamily="34" charset="0"/>
                <a:ea typeface="나눔바른고딕" panose="020B0603020101020101" pitchFamily="50" charset="-127"/>
                <a:cs typeface="Calibri" panose="020F0502020204030204" pitchFamily="34" charset="0"/>
              </a:rPr>
              <a:t>∙ </a:t>
            </a:r>
            <a:r>
              <a:rPr lang="ko-KR" altLang="en-US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환경적으로 </a:t>
            </a:r>
            <a:r>
              <a:rPr lang="ko-KR" altLang="en-US" sz="25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심신의 건강을 도모할 수 있도록 </a:t>
            </a:r>
            <a:endParaRPr lang="en-US" altLang="ko-KR" sz="2500" b="1" kern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24A72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최선을 다하도록 하겠습니다</a:t>
            </a:r>
            <a:r>
              <a:rPr lang="en-US" altLang="ko-KR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ko-KR" altLang="en-US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감사합니다</a:t>
            </a:r>
            <a:r>
              <a:rPr lang="en-US" altLang="ko-KR" sz="25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24A7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  <a:endParaRPr lang="en-US" altLang="ko-KR" sz="2500" b="1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24A72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4" name="사각형: 둥근 모서리 61"/>
          <p:cNvSpPr/>
          <p:nvPr/>
        </p:nvSpPr>
        <p:spPr>
          <a:xfrm>
            <a:off x="1" y="1440000"/>
            <a:ext cx="9143999" cy="519598"/>
          </a:xfrm>
          <a:prstGeom prst="roundRect">
            <a:avLst>
              <a:gd name="adj" fmla="val 0"/>
            </a:avLst>
          </a:prstGeom>
          <a:gradFill flip="none" rotWithShape="1">
            <a:gsLst>
              <a:gs pos="100000">
                <a:srgbClr val="566094">
                  <a:shade val="30000"/>
                  <a:satMod val="115000"/>
                  <a:alpha val="0"/>
                </a:srgbClr>
              </a:gs>
              <a:gs pos="87000">
                <a:srgbClr val="56609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500" b="1" kern="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88900" algn="ctr" rotWithShape="0">
                    <a:prstClr val="black">
                      <a:alpha val="40000"/>
                    </a:prst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맺 음 말</a:t>
            </a:r>
            <a:endParaRPr lang="ko-KR" altLang="ko-KR" sz="3500" b="1" kern="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88900" algn="ctr" rotWithShape="0">
                  <a:prstClr val="black">
                    <a:alpha val="40000"/>
                  </a:prstClr>
                </a:outerShdw>
              </a:effectLst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5080421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2231</TotalTime>
  <Words>1045</Words>
  <Application>Microsoft Office PowerPoint</Application>
  <PresentationFormat>화면 슬라이드 쇼(4:3)</PresentationFormat>
  <Paragraphs>192</Paragraphs>
  <Slides>19</Slides>
  <Notes>19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6" baseType="lpstr">
      <vt:lpstr>나눔바른고딕</vt:lpstr>
      <vt:lpstr>돋움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요청사항</dc:creator>
  <cp:lastModifiedBy>user</cp:lastModifiedBy>
  <cp:revision>258</cp:revision>
  <cp:lastPrinted>2022-11-04T05:36:24Z</cp:lastPrinted>
  <dcterms:created xsi:type="dcterms:W3CDTF">2017-10-09T06:24:25Z</dcterms:created>
  <dcterms:modified xsi:type="dcterms:W3CDTF">2022-11-04T07:27:54Z</dcterms:modified>
</cp:coreProperties>
</file>